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4" r:id="rId6"/>
    <p:sldId id="270" r:id="rId7"/>
    <p:sldId id="269"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55A024-485C-4D9F-A133-7013384BB279}">
          <p14:sldIdLst>
            <p14:sldId id="256"/>
            <p14:sldId id="257"/>
            <p14:sldId id="258"/>
            <p14:sldId id="259"/>
            <p14:sldId id="264"/>
            <p14:sldId id="270"/>
            <p14:sldId id="269"/>
            <p14:sldId id="271"/>
            <p14:sldId id="272"/>
            <p14:sldId id="273"/>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88" y="6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C95A-0114-4E22-A131-6569787906BE}"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250FC-9454-4DEE-9325-3A61D48E8CE2}" type="slidenum">
              <a:rPr lang="en-US" smtClean="0"/>
              <a:t>‹#›</a:t>
            </a:fld>
            <a:endParaRPr lang="en-US"/>
          </a:p>
        </p:txBody>
      </p:sp>
    </p:spTree>
    <p:extLst>
      <p:ext uri="{BB962C8B-B14F-4D97-AF65-F5344CB8AC3E}">
        <p14:creationId xmlns:p14="http://schemas.microsoft.com/office/powerpoint/2010/main" val="285637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19C4-4BE0-4C09-84F6-CCA755F15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718FD-95AC-4245-993A-9810EF087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A8C97-8D5A-4E96-9C27-EC8675E4DA40}"/>
              </a:ext>
            </a:extLst>
          </p:cNvPr>
          <p:cNvSpPr>
            <a:spLocks noGrp="1"/>
          </p:cNvSpPr>
          <p:nvPr>
            <p:ph type="dt" sz="half" idx="10"/>
          </p:nvPr>
        </p:nvSpPr>
        <p:spPr/>
        <p:txBody>
          <a:bodyPr/>
          <a:lstStyle/>
          <a:p>
            <a:fld id="{861C1D62-B2C6-4BD2-98B8-A82ED632A6FD}" type="datetime1">
              <a:rPr lang="en-US" smtClean="0"/>
              <a:t>1/19/2021</a:t>
            </a:fld>
            <a:endParaRPr lang="en-US"/>
          </a:p>
        </p:txBody>
      </p:sp>
      <p:sp>
        <p:nvSpPr>
          <p:cNvPr id="5" name="Footer Placeholder 4">
            <a:extLst>
              <a:ext uri="{FF2B5EF4-FFF2-40B4-BE49-F238E27FC236}">
                <a16:creationId xmlns:a16="http://schemas.microsoft.com/office/drawing/2014/main" id="{F291B491-6EAE-47B2-B405-1E8390CDD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D5DB6-FC20-4351-AD58-804275E9422F}"/>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58864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6BAE-30BC-4623-BB5A-3900A7439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FEC4A3-768B-4FCF-9BDA-A2BD59C0E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30983-69F3-413C-9A59-BBECA03F7CCC}"/>
              </a:ext>
            </a:extLst>
          </p:cNvPr>
          <p:cNvSpPr>
            <a:spLocks noGrp="1"/>
          </p:cNvSpPr>
          <p:nvPr>
            <p:ph type="dt" sz="half" idx="10"/>
          </p:nvPr>
        </p:nvSpPr>
        <p:spPr/>
        <p:txBody>
          <a:bodyPr/>
          <a:lstStyle/>
          <a:p>
            <a:fld id="{4C0C0063-F8F8-48FC-B4E7-4BBB4C0833A1}" type="datetime1">
              <a:rPr lang="en-US" smtClean="0"/>
              <a:t>1/19/2021</a:t>
            </a:fld>
            <a:endParaRPr lang="en-US"/>
          </a:p>
        </p:txBody>
      </p:sp>
      <p:sp>
        <p:nvSpPr>
          <p:cNvPr id="5" name="Footer Placeholder 4">
            <a:extLst>
              <a:ext uri="{FF2B5EF4-FFF2-40B4-BE49-F238E27FC236}">
                <a16:creationId xmlns:a16="http://schemas.microsoft.com/office/drawing/2014/main" id="{34B83060-98F4-487E-851D-3692F2925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35578-379F-4DEA-9718-09B1B5124191}"/>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203236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A71EC-2186-4DA3-8240-D6DD91166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5EA1C-7624-43E8-AD6D-6A0AE7543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232B2-2FF8-40BC-932B-72AB61037C39}"/>
              </a:ext>
            </a:extLst>
          </p:cNvPr>
          <p:cNvSpPr>
            <a:spLocks noGrp="1"/>
          </p:cNvSpPr>
          <p:nvPr>
            <p:ph type="dt" sz="half" idx="10"/>
          </p:nvPr>
        </p:nvSpPr>
        <p:spPr/>
        <p:txBody>
          <a:bodyPr/>
          <a:lstStyle/>
          <a:p>
            <a:fld id="{8598CDB1-7120-4740-A0A9-C71725A22516}" type="datetime1">
              <a:rPr lang="en-US" smtClean="0"/>
              <a:t>1/19/2021</a:t>
            </a:fld>
            <a:endParaRPr lang="en-US"/>
          </a:p>
        </p:txBody>
      </p:sp>
      <p:sp>
        <p:nvSpPr>
          <p:cNvPr id="5" name="Footer Placeholder 4">
            <a:extLst>
              <a:ext uri="{FF2B5EF4-FFF2-40B4-BE49-F238E27FC236}">
                <a16:creationId xmlns:a16="http://schemas.microsoft.com/office/drawing/2014/main" id="{686912F0-20B7-43A6-BCA3-E731154E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0C9D-401F-442B-BC99-1A82A53BCE33}"/>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98522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9C04-4ECC-4044-833C-5668A6A5D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FF0B7-FB1C-49B8-B94F-3DDD7C42BF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11821-CCDD-4935-BC41-1A4B16762453}"/>
              </a:ext>
            </a:extLst>
          </p:cNvPr>
          <p:cNvSpPr>
            <a:spLocks noGrp="1"/>
          </p:cNvSpPr>
          <p:nvPr>
            <p:ph type="dt" sz="half" idx="10"/>
          </p:nvPr>
        </p:nvSpPr>
        <p:spPr/>
        <p:txBody>
          <a:bodyPr/>
          <a:lstStyle/>
          <a:p>
            <a:fld id="{1EB8EFDE-CB08-4366-830D-3A20F6673CE4}" type="datetime1">
              <a:rPr lang="en-US" smtClean="0"/>
              <a:t>1/19/2021</a:t>
            </a:fld>
            <a:endParaRPr lang="en-US"/>
          </a:p>
        </p:txBody>
      </p:sp>
      <p:sp>
        <p:nvSpPr>
          <p:cNvPr id="5" name="Footer Placeholder 4">
            <a:extLst>
              <a:ext uri="{FF2B5EF4-FFF2-40B4-BE49-F238E27FC236}">
                <a16:creationId xmlns:a16="http://schemas.microsoft.com/office/drawing/2014/main" id="{FA403495-848D-44F5-B687-2F12D6FAE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F4DC3-8BBF-4729-BF57-C1F543EFBCBD}"/>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42107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F430-2AB0-461D-AB7F-2754372CC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A01DB-18E1-4A9D-B3CE-A66C3ECA2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2BDE5-5732-4A8F-A548-6F12D12C833E}"/>
              </a:ext>
            </a:extLst>
          </p:cNvPr>
          <p:cNvSpPr>
            <a:spLocks noGrp="1"/>
          </p:cNvSpPr>
          <p:nvPr>
            <p:ph type="dt" sz="half" idx="10"/>
          </p:nvPr>
        </p:nvSpPr>
        <p:spPr/>
        <p:txBody>
          <a:bodyPr/>
          <a:lstStyle/>
          <a:p>
            <a:fld id="{1C55BF75-9712-4E18-BAFD-D7ADF8D3C6EF}" type="datetime1">
              <a:rPr lang="en-US" smtClean="0"/>
              <a:t>1/19/2021</a:t>
            </a:fld>
            <a:endParaRPr lang="en-US"/>
          </a:p>
        </p:txBody>
      </p:sp>
      <p:sp>
        <p:nvSpPr>
          <p:cNvPr id="5" name="Footer Placeholder 4">
            <a:extLst>
              <a:ext uri="{FF2B5EF4-FFF2-40B4-BE49-F238E27FC236}">
                <a16:creationId xmlns:a16="http://schemas.microsoft.com/office/drawing/2014/main" id="{D192259B-705B-4751-BA24-4D31B3F41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25A0B-82C3-49BE-8519-B87348F91EBF}"/>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238466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460B-4CF5-4AA1-BF79-30F35EF50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51F64-694A-40CF-8990-ADA77FB8E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7BDEC-11E0-48B6-B07E-1729A4B92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C2399D-1A5D-4D67-8139-3C41ABE5FCB7}"/>
              </a:ext>
            </a:extLst>
          </p:cNvPr>
          <p:cNvSpPr>
            <a:spLocks noGrp="1"/>
          </p:cNvSpPr>
          <p:nvPr>
            <p:ph type="dt" sz="half" idx="10"/>
          </p:nvPr>
        </p:nvSpPr>
        <p:spPr/>
        <p:txBody>
          <a:bodyPr/>
          <a:lstStyle/>
          <a:p>
            <a:fld id="{26FFD804-DEA1-4613-BBD2-932C1EC3E15F}" type="datetime1">
              <a:rPr lang="en-US" smtClean="0"/>
              <a:t>1/19/2021</a:t>
            </a:fld>
            <a:endParaRPr lang="en-US"/>
          </a:p>
        </p:txBody>
      </p:sp>
      <p:sp>
        <p:nvSpPr>
          <p:cNvPr id="6" name="Footer Placeholder 5">
            <a:extLst>
              <a:ext uri="{FF2B5EF4-FFF2-40B4-BE49-F238E27FC236}">
                <a16:creationId xmlns:a16="http://schemas.microsoft.com/office/drawing/2014/main" id="{EA261A5B-8965-4FCB-90C1-06A166A11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30527-0C4A-49AB-B38F-2C81E5B67E7E}"/>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144441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BBDD-B122-4220-B742-EAE7114785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2B382-EDE4-449E-8C37-1F779EC18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C2421-7ED9-4F37-AEA8-47D986417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6728-157C-45D3-9930-E534BCB13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63835E-7B93-4A0B-9D75-B3C57C6CB6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308EA4-25D0-459C-9F92-E96332555B76}"/>
              </a:ext>
            </a:extLst>
          </p:cNvPr>
          <p:cNvSpPr>
            <a:spLocks noGrp="1"/>
          </p:cNvSpPr>
          <p:nvPr>
            <p:ph type="dt" sz="half" idx="10"/>
          </p:nvPr>
        </p:nvSpPr>
        <p:spPr/>
        <p:txBody>
          <a:bodyPr/>
          <a:lstStyle/>
          <a:p>
            <a:fld id="{83F0051E-C3E0-4B9B-81CE-FEBEE0614118}" type="datetime1">
              <a:rPr lang="en-US" smtClean="0"/>
              <a:t>1/19/2021</a:t>
            </a:fld>
            <a:endParaRPr lang="en-US"/>
          </a:p>
        </p:txBody>
      </p:sp>
      <p:sp>
        <p:nvSpPr>
          <p:cNvPr id="8" name="Footer Placeholder 7">
            <a:extLst>
              <a:ext uri="{FF2B5EF4-FFF2-40B4-BE49-F238E27FC236}">
                <a16:creationId xmlns:a16="http://schemas.microsoft.com/office/drawing/2014/main" id="{12999F13-5B60-4250-BB6F-0FB5FAFC0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A7FEEC-2584-4A31-ADE1-D96DD3ABD863}"/>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180539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82F1-0F4E-4954-910E-E942122BA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FF163-A70D-4842-AC38-BF072307560E}"/>
              </a:ext>
            </a:extLst>
          </p:cNvPr>
          <p:cNvSpPr>
            <a:spLocks noGrp="1"/>
          </p:cNvSpPr>
          <p:nvPr>
            <p:ph type="dt" sz="half" idx="10"/>
          </p:nvPr>
        </p:nvSpPr>
        <p:spPr/>
        <p:txBody>
          <a:bodyPr/>
          <a:lstStyle/>
          <a:p>
            <a:fld id="{D9FD8656-1409-47A2-80BF-BDAE35397E22}" type="datetime1">
              <a:rPr lang="en-US" smtClean="0"/>
              <a:t>1/19/2021</a:t>
            </a:fld>
            <a:endParaRPr lang="en-US"/>
          </a:p>
        </p:txBody>
      </p:sp>
      <p:sp>
        <p:nvSpPr>
          <p:cNvPr id="4" name="Footer Placeholder 3">
            <a:extLst>
              <a:ext uri="{FF2B5EF4-FFF2-40B4-BE49-F238E27FC236}">
                <a16:creationId xmlns:a16="http://schemas.microsoft.com/office/drawing/2014/main" id="{AC9DAFB4-E094-4B6C-9271-677150E39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C1B1CA-CDDF-4A9C-AD38-FD7BB100A9A2}"/>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71289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D0AB4-CE3A-45FE-BE92-F4099C20644A}"/>
              </a:ext>
            </a:extLst>
          </p:cNvPr>
          <p:cNvSpPr>
            <a:spLocks noGrp="1"/>
          </p:cNvSpPr>
          <p:nvPr>
            <p:ph type="dt" sz="half" idx="10"/>
          </p:nvPr>
        </p:nvSpPr>
        <p:spPr/>
        <p:txBody>
          <a:bodyPr/>
          <a:lstStyle/>
          <a:p>
            <a:fld id="{B250BD15-CF4C-4CAA-8A09-12491C43F49E}" type="datetime1">
              <a:rPr lang="en-US" smtClean="0"/>
              <a:t>1/19/2021</a:t>
            </a:fld>
            <a:endParaRPr lang="en-US"/>
          </a:p>
        </p:txBody>
      </p:sp>
      <p:sp>
        <p:nvSpPr>
          <p:cNvPr id="3" name="Footer Placeholder 2">
            <a:extLst>
              <a:ext uri="{FF2B5EF4-FFF2-40B4-BE49-F238E27FC236}">
                <a16:creationId xmlns:a16="http://schemas.microsoft.com/office/drawing/2014/main" id="{38498B12-3A07-4321-8DA3-249EA8724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FA715-7883-405B-87E2-E437092452CE}"/>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125575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8560-3B67-45A9-AE15-04E567935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D2F685-62F6-497B-85DF-133C47582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7892A0-0C11-4926-A9F5-FD77C4D51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4C1DE-414A-4DB1-9432-EB71A46705CF}"/>
              </a:ext>
            </a:extLst>
          </p:cNvPr>
          <p:cNvSpPr>
            <a:spLocks noGrp="1"/>
          </p:cNvSpPr>
          <p:nvPr>
            <p:ph type="dt" sz="half" idx="10"/>
          </p:nvPr>
        </p:nvSpPr>
        <p:spPr/>
        <p:txBody>
          <a:bodyPr/>
          <a:lstStyle/>
          <a:p>
            <a:fld id="{A594E3B5-9A7B-4558-B0D6-84E0143F0C69}" type="datetime1">
              <a:rPr lang="en-US" smtClean="0"/>
              <a:t>1/19/2021</a:t>
            </a:fld>
            <a:endParaRPr lang="en-US"/>
          </a:p>
        </p:txBody>
      </p:sp>
      <p:sp>
        <p:nvSpPr>
          <p:cNvPr id="6" name="Footer Placeholder 5">
            <a:extLst>
              <a:ext uri="{FF2B5EF4-FFF2-40B4-BE49-F238E27FC236}">
                <a16:creationId xmlns:a16="http://schemas.microsoft.com/office/drawing/2014/main" id="{FF939E7F-DFF9-49C6-8FB7-92058BC46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4EB2A-C168-4BAD-A515-10CD32E6EA33}"/>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295627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96A0-EF38-4696-9E2F-6CD507672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04E68B-26BE-4CA7-BF18-53845E6C6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095EC6-2C60-487D-B99D-AB4011B20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45CE7-E7FD-4BE7-A536-3EBAEBFF0223}"/>
              </a:ext>
            </a:extLst>
          </p:cNvPr>
          <p:cNvSpPr>
            <a:spLocks noGrp="1"/>
          </p:cNvSpPr>
          <p:nvPr>
            <p:ph type="dt" sz="half" idx="10"/>
          </p:nvPr>
        </p:nvSpPr>
        <p:spPr/>
        <p:txBody>
          <a:bodyPr/>
          <a:lstStyle/>
          <a:p>
            <a:fld id="{7E41BC7E-16DE-411C-82BD-87E26BE71D62}" type="datetime1">
              <a:rPr lang="en-US" smtClean="0"/>
              <a:t>1/19/2021</a:t>
            </a:fld>
            <a:endParaRPr lang="en-US"/>
          </a:p>
        </p:txBody>
      </p:sp>
      <p:sp>
        <p:nvSpPr>
          <p:cNvPr id="6" name="Footer Placeholder 5">
            <a:extLst>
              <a:ext uri="{FF2B5EF4-FFF2-40B4-BE49-F238E27FC236}">
                <a16:creationId xmlns:a16="http://schemas.microsoft.com/office/drawing/2014/main" id="{144C0D89-B358-4282-811D-C84803C1B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28980-86DC-4566-9779-4A0B77A64043}"/>
              </a:ext>
            </a:extLst>
          </p:cNvPr>
          <p:cNvSpPr>
            <a:spLocks noGrp="1"/>
          </p:cNvSpPr>
          <p:nvPr>
            <p:ph type="sldNum" sz="quarter" idx="12"/>
          </p:nvPr>
        </p:nvSpPr>
        <p:spPr/>
        <p:txBody>
          <a:bodyPr/>
          <a:lstStyle/>
          <a:p>
            <a:fld id="{C0FBBFE5-94D3-4039-96CE-9F435A03E5FB}" type="slidenum">
              <a:rPr lang="en-US" smtClean="0"/>
              <a:t>‹#›</a:t>
            </a:fld>
            <a:endParaRPr lang="en-US"/>
          </a:p>
        </p:txBody>
      </p:sp>
    </p:spTree>
    <p:extLst>
      <p:ext uri="{BB962C8B-B14F-4D97-AF65-F5344CB8AC3E}">
        <p14:creationId xmlns:p14="http://schemas.microsoft.com/office/powerpoint/2010/main" val="53341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70016-A259-4CC9-9FE9-6D5345526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ED6E0-CD39-4D7C-AA78-1118C140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C0217-C1BB-432F-AB19-8A9EFC9BC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9C7C8-E4D2-496B-892C-B941750F3780}" type="datetime1">
              <a:rPr lang="en-US" smtClean="0"/>
              <a:t>1/19/2021</a:t>
            </a:fld>
            <a:endParaRPr lang="en-US"/>
          </a:p>
        </p:txBody>
      </p:sp>
      <p:sp>
        <p:nvSpPr>
          <p:cNvPr id="5" name="Footer Placeholder 4">
            <a:extLst>
              <a:ext uri="{FF2B5EF4-FFF2-40B4-BE49-F238E27FC236}">
                <a16:creationId xmlns:a16="http://schemas.microsoft.com/office/drawing/2014/main" id="{F12169C8-57E7-4F59-8E9B-49B84A1C3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CFE27-312B-43EE-B70E-AB3F4DC81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BBFE5-94D3-4039-96CE-9F435A03E5FB}" type="slidenum">
              <a:rPr lang="en-US" smtClean="0"/>
              <a:t>‹#›</a:t>
            </a:fld>
            <a:endParaRPr lang="en-US"/>
          </a:p>
        </p:txBody>
      </p:sp>
    </p:spTree>
    <p:extLst>
      <p:ext uri="{BB962C8B-B14F-4D97-AF65-F5344CB8AC3E}">
        <p14:creationId xmlns:p14="http://schemas.microsoft.com/office/powerpoint/2010/main" val="1835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4AE5C1F5-B2D6-4CD3-9A89-6F3D76411605}"/>
              </a:ext>
            </a:extLst>
          </p:cNvPr>
          <p:cNvSpPr>
            <a:spLocks noGrp="1"/>
          </p:cNvSpPr>
          <p:nvPr>
            <p:ph type="ctrTitle"/>
          </p:nvPr>
        </p:nvSpPr>
        <p:spPr>
          <a:xfrm>
            <a:off x="841248" y="1655286"/>
            <a:ext cx="4224048" cy="2610042"/>
          </a:xfrm>
        </p:spPr>
        <p:txBody>
          <a:bodyPr>
            <a:normAutofit/>
          </a:bodyPr>
          <a:lstStyle/>
          <a:p>
            <a:pPr algn="l"/>
            <a:r>
              <a:rPr lang="en-US" sz="4000" dirty="0">
                <a:solidFill>
                  <a:srgbClr val="FFFFFF"/>
                </a:solidFill>
              </a:rPr>
              <a:t>Nitrate Mitigation Plan &amp; Gold Country Water Acquisition </a:t>
            </a:r>
          </a:p>
        </p:txBody>
      </p:sp>
      <p:sp>
        <p:nvSpPr>
          <p:cNvPr id="3" name="Subtitle 2">
            <a:extLst>
              <a:ext uri="{FF2B5EF4-FFF2-40B4-BE49-F238E27FC236}">
                <a16:creationId xmlns:a16="http://schemas.microsoft.com/office/drawing/2014/main" id="{99170F86-3C6D-499B-88E6-77B7C2B792FC}"/>
              </a:ext>
            </a:extLst>
          </p:cNvPr>
          <p:cNvSpPr>
            <a:spLocks noGrp="1"/>
          </p:cNvSpPr>
          <p:nvPr>
            <p:ph type="subTitle" idx="1"/>
          </p:nvPr>
        </p:nvSpPr>
        <p:spPr>
          <a:xfrm>
            <a:off x="841248" y="4373384"/>
            <a:ext cx="3405900" cy="829055"/>
          </a:xfrm>
        </p:spPr>
        <p:txBody>
          <a:bodyPr>
            <a:normAutofit fontScale="70000" lnSpcReduction="20000"/>
          </a:bodyPr>
          <a:lstStyle/>
          <a:p>
            <a:pPr algn="l"/>
            <a:r>
              <a:rPr lang="en-US" sz="1700" dirty="0">
                <a:solidFill>
                  <a:srgbClr val="FFFFFF"/>
                </a:solidFill>
              </a:rPr>
              <a:t>January 25, 2021 </a:t>
            </a:r>
          </a:p>
          <a:p>
            <a:pPr algn="l"/>
            <a:r>
              <a:rPr lang="en-US" sz="2200" b="1" dirty="0">
                <a:solidFill>
                  <a:srgbClr val="FFFFFF"/>
                </a:solidFill>
              </a:rPr>
              <a:t>Humboldt County Commission </a:t>
            </a:r>
          </a:p>
          <a:p>
            <a:pPr algn="l"/>
            <a:r>
              <a:rPr lang="en-US" sz="2200" b="1" dirty="0">
                <a:solidFill>
                  <a:srgbClr val="FFFFFF"/>
                </a:solidFill>
              </a:rPr>
              <a:t>Annual Retreat</a:t>
            </a:r>
          </a:p>
        </p:txBody>
      </p:sp>
      <p:sp>
        <p:nvSpPr>
          <p:cNvPr id="5" name="Slide Number Placeholder 4">
            <a:extLst>
              <a:ext uri="{FF2B5EF4-FFF2-40B4-BE49-F238E27FC236}">
                <a16:creationId xmlns:a16="http://schemas.microsoft.com/office/drawing/2014/main" id="{170BE9A0-A8E7-4AF5-B3DF-6E36563182FA}"/>
              </a:ext>
            </a:extLst>
          </p:cNvPr>
          <p:cNvSpPr>
            <a:spLocks noGrp="1"/>
          </p:cNvSpPr>
          <p:nvPr>
            <p:ph type="sldNum" sz="quarter" idx="12"/>
          </p:nvPr>
        </p:nvSpPr>
        <p:spPr/>
        <p:txBody>
          <a:bodyPr/>
          <a:lstStyle/>
          <a:p>
            <a:fld id="{C0FBBFE5-94D3-4039-96CE-9F435A03E5FB}" type="slidenum">
              <a:rPr lang="en-US" smtClean="0"/>
              <a:t>1</a:t>
            </a:fld>
            <a:endParaRPr lang="en-US" dirty="0"/>
          </a:p>
        </p:txBody>
      </p:sp>
      <p:pic>
        <p:nvPicPr>
          <p:cNvPr id="6" name="Picture 5">
            <a:extLst>
              <a:ext uri="{FF2B5EF4-FFF2-40B4-BE49-F238E27FC236}">
                <a16:creationId xmlns:a16="http://schemas.microsoft.com/office/drawing/2014/main" id="{9CBC2177-5CCC-4160-9366-4A18EC42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978" y="934000"/>
            <a:ext cx="4843719" cy="4989980"/>
          </a:xfrm>
          <a:prstGeom prst="rect">
            <a:avLst/>
          </a:prstGeom>
        </p:spPr>
      </p:pic>
    </p:spTree>
    <p:extLst>
      <p:ext uri="{BB962C8B-B14F-4D97-AF65-F5344CB8AC3E}">
        <p14:creationId xmlns:p14="http://schemas.microsoft.com/office/powerpoint/2010/main" val="263003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Benefits of Consolidation with Star City....</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a:bodyPr>
          <a:lstStyle/>
          <a:p>
            <a:r>
              <a:rPr lang="en-US" sz="2600" b="1" dirty="0">
                <a:solidFill>
                  <a:schemeClr val="bg1">
                    <a:lumMod val="95000"/>
                  </a:schemeClr>
                </a:solidFill>
              </a:rPr>
              <a:t>Since both Star City and Gold Country wells have rising nitrate levels and both are likely to exceed the maximum contaminant level within the next few years, there is likely a solution that would benefit both systems by using SRF grant funding. </a:t>
            </a:r>
          </a:p>
          <a:p>
            <a:r>
              <a:rPr lang="en-US" sz="2600" b="1" dirty="0">
                <a:solidFill>
                  <a:schemeClr val="bg1">
                    <a:lumMod val="95000"/>
                  </a:schemeClr>
                </a:solidFill>
              </a:rPr>
              <a:t>With a government system, new development costs are much lower due to not having to pay taxes, while private systems have to pay taxes on developer built and dedicated facilities, i.e. water main extensions, and have to pass those (tax liability) costs on to the developer. </a:t>
            </a:r>
          </a:p>
          <a:p>
            <a:r>
              <a:rPr lang="en-US" sz="2600" b="1" dirty="0">
                <a:solidFill>
                  <a:schemeClr val="bg1">
                    <a:lumMod val="95000"/>
                  </a:schemeClr>
                </a:solidFill>
              </a:rPr>
              <a:t>If personnel issues are a concern for short and long-term maintenance, contracting operations is possible at a reasonable cost which could include training HC employees (Through Gold Country)</a:t>
            </a: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10</a:t>
            </a:fld>
            <a:endParaRPr lang="en-US"/>
          </a:p>
        </p:txBody>
      </p:sp>
    </p:spTree>
    <p:extLst>
      <p:ext uri="{BB962C8B-B14F-4D97-AF65-F5344CB8AC3E}">
        <p14:creationId xmlns:p14="http://schemas.microsoft.com/office/powerpoint/2010/main" val="328938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a:xfrm>
            <a:off x="838199" y="365126"/>
            <a:ext cx="10587361" cy="646928"/>
          </a:xfrm>
        </p:spPr>
        <p:txBody>
          <a:bodyPr>
            <a:normAutofit fontScale="90000"/>
          </a:bodyPr>
          <a:lstStyle/>
          <a:p>
            <a:r>
              <a:rPr lang="en-US" dirty="0">
                <a:solidFill>
                  <a:srgbClr val="FFFF00"/>
                </a:solidFill>
              </a:rPr>
              <a:t>Nitrate Levels Gold Country &amp; Star City</a:t>
            </a: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11</a:t>
            </a:fld>
            <a:endParaRPr lang="en-US"/>
          </a:p>
        </p:txBody>
      </p:sp>
      <p:pic>
        <p:nvPicPr>
          <p:cNvPr id="7" name="Content Placeholder 6">
            <a:extLst>
              <a:ext uri="{FF2B5EF4-FFF2-40B4-BE49-F238E27FC236}">
                <a16:creationId xmlns:a16="http://schemas.microsoft.com/office/drawing/2014/main" id="{72834580-4F2A-4E4D-BA18-BC09C17DA900}"/>
              </a:ext>
            </a:extLst>
          </p:cNvPr>
          <p:cNvPicPr>
            <a:picLocks noGrp="1" noChangeAspect="1"/>
          </p:cNvPicPr>
          <p:nvPr>
            <p:ph idx="1"/>
          </p:nvPr>
        </p:nvPicPr>
        <p:blipFill>
          <a:blip r:embed="rId2"/>
          <a:stretch>
            <a:fillRect/>
          </a:stretch>
        </p:blipFill>
        <p:spPr>
          <a:xfrm>
            <a:off x="985421" y="1225699"/>
            <a:ext cx="9818703" cy="5495776"/>
          </a:xfrm>
          <a:prstGeom prst="rect">
            <a:avLst/>
          </a:prstGeom>
        </p:spPr>
      </p:pic>
    </p:spTree>
    <p:extLst>
      <p:ext uri="{BB962C8B-B14F-4D97-AF65-F5344CB8AC3E}">
        <p14:creationId xmlns:p14="http://schemas.microsoft.com/office/powerpoint/2010/main" val="308437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Why did Gold Country have a change of heart to acquire Star City?</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fontScale="92500"/>
          </a:bodyPr>
          <a:lstStyle/>
          <a:p>
            <a:r>
              <a:rPr lang="en-US" sz="3000" b="1" dirty="0">
                <a:solidFill>
                  <a:schemeClr val="bg1"/>
                </a:solidFill>
              </a:rPr>
              <a:t>Over the years, the Public Utilities Commission of Nevada (PUCN) has changed course on its treatment of private water systems and it has become exceedingly difficult for private systems to operate.</a:t>
            </a:r>
          </a:p>
          <a:p>
            <a:r>
              <a:rPr lang="en-US" sz="3000" b="1" dirty="0">
                <a:solidFill>
                  <a:schemeClr val="bg1"/>
                </a:solidFill>
              </a:rPr>
              <a:t>For example, contributed assets including distribution mains are taxable, so any developer built and dedicated infrastructure would need to be grossed up by 35% or more for income tax liability in accordance with PUCN requirements  </a:t>
            </a:r>
          </a:p>
          <a:p>
            <a:r>
              <a:rPr lang="en-US" sz="3000" b="1" dirty="0">
                <a:solidFill>
                  <a:schemeClr val="bg1"/>
                </a:solidFill>
              </a:rPr>
              <a:t>This is not applicable to government owned water systems as they are not subject to taxes.  This is very significant for new development in a growing area.</a:t>
            </a:r>
          </a:p>
          <a:p>
            <a:endParaRPr lang="en-US" sz="2600" b="1" dirty="0">
              <a:solidFill>
                <a:schemeClr val="bg1"/>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12</a:t>
            </a:fld>
            <a:endParaRPr lang="en-US"/>
          </a:p>
        </p:txBody>
      </p:sp>
    </p:spTree>
    <p:extLst>
      <p:ext uri="{BB962C8B-B14F-4D97-AF65-F5344CB8AC3E}">
        <p14:creationId xmlns:p14="http://schemas.microsoft.com/office/powerpoint/2010/main" val="240956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What is the best course of action?</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fontScale="92500"/>
          </a:bodyPr>
          <a:lstStyle/>
          <a:p>
            <a:r>
              <a:rPr lang="en-US" sz="3000" b="1" dirty="0">
                <a:solidFill>
                  <a:schemeClr val="bg1"/>
                </a:solidFill>
              </a:rPr>
              <a:t>The county commission needs to approve a feasibility study to look at all of the variables and possible solutions to begin the process of mitigating nitrate levels in Grass Valley</a:t>
            </a:r>
          </a:p>
          <a:p>
            <a:r>
              <a:rPr lang="en-US" sz="3000" b="1" dirty="0">
                <a:solidFill>
                  <a:schemeClr val="bg1"/>
                </a:solidFill>
              </a:rPr>
              <a:t>A feasibility study will assist in providing a path forward, the costs associated with any action and possible funding sources.</a:t>
            </a:r>
          </a:p>
          <a:p>
            <a:r>
              <a:rPr lang="en-US" sz="3000" b="1" dirty="0">
                <a:solidFill>
                  <a:schemeClr val="bg1"/>
                </a:solidFill>
              </a:rPr>
              <a:t>While my sense is acquiring Gold Country should be a part of those solutions, it is best we get a professional opinion to support that decision.</a:t>
            </a:r>
          </a:p>
          <a:p>
            <a:r>
              <a:rPr lang="en-US" sz="3000" b="1" dirty="0">
                <a:solidFill>
                  <a:schemeClr val="bg1"/>
                </a:solidFill>
              </a:rPr>
              <a:t>This will also provide the Commissioners the “big” picture to assure that any action taken will be good now and for the long-term.</a:t>
            </a:r>
          </a:p>
          <a:p>
            <a:endParaRPr lang="en-US" sz="2600" b="1" dirty="0">
              <a:solidFill>
                <a:schemeClr val="bg1"/>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13</a:t>
            </a:fld>
            <a:endParaRPr lang="en-US"/>
          </a:p>
        </p:txBody>
      </p:sp>
    </p:spTree>
    <p:extLst>
      <p:ext uri="{BB962C8B-B14F-4D97-AF65-F5344CB8AC3E}">
        <p14:creationId xmlns:p14="http://schemas.microsoft.com/office/powerpoint/2010/main" val="46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a:xfrm>
            <a:off x="838200" y="7318"/>
            <a:ext cx="10515600" cy="1325563"/>
          </a:xfrm>
        </p:spPr>
        <p:txBody>
          <a:bodyPr/>
          <a:lstStyle/>
          <a:p>
            <a:r>
              <a:rPr lang="en-US" dirty="0">
                <a:solidFill>
                  <a:srgbClr val="FFFF00"/>
                </a:solidFill>
              </a:rPr>
              <a:t>Recent History of Grass Valley Nitrate</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a:xfrm>
            <a:off x="838200" y="1467817"/>
            <a:ext cx="10515600" cy="5145017"/>
          </a:xfrm>
        </p:spPr>
        <p:txBody>
          <a:bodyPr>
            <a:normAutofit fontScale="92500" lnSpcReduction="10000"/>
          </a:bodyPr>
          <a:lstStyle/>
          <a:p>
            <a:r>
              <a:rPr lang="en-US" dirty="0">
                <a:solidFill>
                  <a:srgbClr val="FFFF00"/>
                </a:solidFill>
              </a:rPr>
              <a:t>12/2014:  </a:t>
            </a:r>
            <a:r>
              <a:rPr lang="en-US" dirty="0">
                <a:solidFill>
                  <a:schemeClr val="bg1">
                    <a:lumMod val="95000"/>
                  </a:schemeClr>
                </a:solidFill>
              </a:rPr>
              <a:t>	Dave Mendiola hired to be County Manager </a:t>
            </a:r>
          </a:p>
          <a:p>
            <a:r>
              <a:rPr lang="en-US" dirty="0">
                <a:solidFill>
                  <a:srgbClr val="FFFF00"/>
                </a:solidFill>
              </a:rPr>
              <a:t>02/2015:</a:t>
            </a:r>
            <a:r>
              <a:rPr lang="en-US" dirty="0">
                <a:solidFill>
                  <a:schemeClr val="bg1">
                    <a:lumMod val="95000"/>
                  </a:schemeClr>
                </a:solidFill>
              </a:rPr>
              <a:t>	Grass Valley Resident appears before the Commission asking 			what plans the county has for mitigating the growing 				issue with Nitrates (EPA Max. Standard is 10ppm-Wells reading 		at 3-5ppm and rising annually)</a:t>
            </a:r>
          </a:p>
          <a:p>
            <a:r>
              <a:rPr lang="en-US" dirty="0">
                <a:solidFill>
                  <a:srgbClr val="FFFF00"/>
                </a:solidFill>
              </a:rPr>
              <a:t>04/2015:</a:t>
            </a:r>
            <a:r>
              <a:rPr lang="en-US" dirty="0">
                <a:solidFill>
                  <a:schemeClr val="bg1">
                    <a:lumMod val="95000"/>
                  </a:schemeClr>
                </a:solidFill>
              </a:rPr>
              <a:t>	County Commissioners direct County Manager to look into 			possible solutions for Nitrate issues in Grass Valley.</a:t>
            </a:r>
          </a:p>
          <a:p>
            <a:r>
              <a:rPr lang="en-US" dirty="0">
                <a:solidFill>
                  <a:srgbClr val="FFFF00"/>
                </a:solidFill>
              </a:rPr>
              <a:t>04/2015:</a:t>
            </a:r>
            <a:r>
              <a:rPr lang="en-US" dirty="0">
                <a:solidFill>
                  <a:schemeClr val="bg1">
                    <a:lumMod val="95000"/>
                  </a:schemeClr>
                </a:solidFill>
              </a:rPr>
              <a:t>	Star City Property Owners Association approach county to 			acquire water system as Board members are impossible to 			come by and operators want to retire. This process started 			some years earlier. </a:t>
            </a:r>
          </a:p>
          <a:p>
            <a:r>
              <a:rPr lang="en-US" dirty="0">
                <a:solidFill>
                  <a:srgbClr val="FFFF00"/>
                </a:solidFill>
              </a:rPr>
              <a:t>04/2015:</a:t>
            </a:r>
            <a:r>
              <a:rPr lang="en-US" dirty="0">
                <a:solidFill>
                  <a:schemeClr val="bg1">
                    <a:lumMod val="95000"/>
                  </a:schemeClr>
                </a:solidFill>
              </a:rPr>
              <a:t>	Gold Country Water expresses interest in acquiring Star City 			from County after they acquire system.</a:t>
            </a:r>
          </a:p>
        </p:txBody>
      </p:sp>
      <p:sp>
        <p:nvSpPr>
          <p:cNvPr id="4" name="Slide Number Placeholder 3">
            <a:extLst>
              <a:ext uri="{FF2B5EF4-FFF2-40B4-BE49-F238E27FC236}">
                <a16:creationId xmlns:a16="http://schemas.microsoft.com/office/drawing/2014/main" id="{89745B61-E2A3-474C-BD66-4EF69BD1E8A0}"/>
              </a:ext>
            </a:extLst>
          </p:cNvPr>
          <p:cNvSpPr>
            <a:spLocks noGrp="1"/>
          </p:cNvSpPr>
          <p:nvPr>
            <p:ph type="sldNum" sz="quarter" idx="12"/>
          </p:nvPr>
        </p:nvSpPr>
        <p:spPr/>
        <p:txBody>
          <a:bodyPr/>
          <a:lstStyle/>
          <a:p>
            <a:fld id="{C0FBBFE5-94D3-4039-96CE-9F435A03E5FB}" type="slidenum">
              <a:rPr lang="en-US" smtClean="0"/>
              <a:t>2</a:t>
            </a:fld>
            <a:endParaRPr lang="en-US"/>
          </a:p>
        </p:txBody>
      </p:sp>
    </p:spTree>
    <p:extLst>
      <p:ext uri="{BB962C8B-B14F-4D97-AF65-F5344CB8AC3E}">
        <p14:creationId xmlns:p14="http://schemas.microsoft.com/office/powerpoint/2010/main" val="229184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Recent History of Grass Valley Nitrate</a:t>
            </a:r>
          </a:p>
        </p:txBody>
      </p:sp>
      <p:sp>
        <p:nvSpPr>
          <p:cNvPr id="5" name="Slide Number Placeholder 4">
            <a:extLst>
              <a:ext uri="{FF2B5EF4-FFF2-40B4-BE49-F238E27FC236}">
                <a16:creationId xmlns:a16="http://schemas.microsoft.com/office/drawing/2014/main" id="{3741F509-E0F4-4F5E-B391-FE2B4D0E5386}"/>
              </a:ext>
            </a:extLst>
          </p:cNvPr>
          <p:cNvSpPr>
            <a:spLocks noGrp="1"/>
          </p:cNvSpPr>
          <p:nvPr>
            <p:ph type="sldNum" sz="quarter" idx="12"/>
          </p:nvPr>
        </p:nvSpPr>
        <p:spPr/>
        <p:txBody>
          <a:bodyPr/>
          <a:lstStyle/>
          <a:p>
            <a:fld id="{C0FBBFE5-94D3-4039-96CE-9F435A03E5FB}" type="slidenum">
              <a:rPr lang="en-US" smtClean="0"/>
              <a:t>3</a:t>
            </a:fld>
            <a:endParaRPr lang="en-US"/>
          </a:p>
        </p:txBody>
      </p:sp>
      <p:sp>
        <p:nvSpPr>
          <p:cNvPr id="6" name="Content Placeholder 5">
            <a:extLst>
              <a:ext uri="{FF2B5EF4-FFF2-40B4-BE49-F238E27FC236}">
                <a16:creationId xmlns:a16="http://schemas.microsoft.com/office/drawing/2014/main" id="{02B73F6D-6C11-4213-AFEB-8510323DBB88}"/>
              </a:ext>
            </a:extLst>
          </p:cNvPr>
          <p:cNvSpPr>
            <a:spLocks noGrp="1"/>
          </p:cNvSpPr>
          <p:nvPr>
            <p:ph idx="1"/>
          </p:nvPr>
        </p:nvSpPr>
        <p:spPr>
          <a:xfrm>
            <a:off x="838200" y="1825625"/>
            <a:ext cx="10515600" cy="4351338"/>
          </a:xfrm>
        </p:spPr>
        <p:txBody>
          <a:bodyPr/>
          <a:lstStyle/>
          <a:p>
            <a:r>
              <a:rPr lang="en-US" dirty="0">
                <a:solidFill>
                  <a:srgbClr val="FFFF00"/>
                </a:solidFill>
              </a:rPr>
              <a:t>11/2016:   </a:t>
            </a:r>
            <a:r>
              <a:rPr lang="en-US" dirty="0">
                <a:solidFill>
                  <a:schemeClr val="bg1"/>
                </a:solidFill>
              </a:rPr>
              <a:t>County Approves Source Water Protection Plan to address 		water quality issues throughout county-Emphasis on Grass 		Valley Nitrates and McDermitt Arsenic.</a:t>
            </a:r>
          </a:p>
          <a:p>
            <a:r>
              <a:rPr lang="en-US" dirty="0">
                <a:solidFill>
                  <a:srgbClr val="FFFF00"/>
                </a:solidFill>
              </a:rPr>
              <a:t>09/2020:</a:t>
            </a:r>
            <a:r>
              <a:rPr lang="en-US" dirty="0">
                <a:solidFill>
                  <a:schemeClr val="bg1"/>
                </a:solidFill>
              </a:rPr>
              <a:t>	County acquires Star City Water System</a:t>
            </a:r>
          </a:p>
          <a:p>
            <a:r>
              <a:rPr lang="en-US" dirty="0">
                <a:solidFill>
                  <a:srgbClr val="FFFF00"/>
                </a:solidFill>
              </a:rPr>
              <a:t>01/2021:	</a:t>
            </a:r>
            <a:r>
              <a:rPr lang="en-US" dirty="0">
                <a:solidFill>
                  <a:schemeClr val="bg1"/>
                </a:solidFill>
              </a:rPr>
              <a:t>County submits application to SRF for Preliminary 				Engineering Report to extend City of Winnemucca Waste 		Water pipeline and connect residents of Star City to city 			sewer system through SRF funding.</a:t>
            </a:r>
          </a:p>
          <a:p>
            <a:endParaRPr lang="en-US" dirty="0"/>
          </a:p>
        </p:txBody>
      </p:sp>
    </p:spTree>
    <p:extLst>
      <p:ext uri="{BB962C8B-B14F-4D97-AF65-F5344CB8AC3E}">
        <p14:creationId xmlns:p14="http://schemas.microsoft.com/office/powerpoint/2010/main" val="342678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What’s The Urgency?</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fontScale="92500" lnSpcReduction="20000"/>
          </a:bodyPr>
          <a:lstStyle/>
          <a:p>
            <a:r>
              <a:rPr lang="en-US" dirty="0">
                <a:solidFill>
                  <a:schemeClr val="bg1">
                    <a:lumMod val="95000"/>
                  </a:schemeClr>
                </a:solidFill>
              </a:rPr>
              <a:t>Nitrate Levels continue to rise in Grass Valley. The County, Star City and Gold Country wells continue to show increases in nitrates due to the large numbers of Septic Systems in Grass Valley</a:t>
            </a:r>
          </a:p>
          <a:p>
            <a:r>
              <a:rPr lang="en-US" dirty="0">
                <a:solidFill>
                  <a:schemeClr val="bg1">
                    <a:lumMod val="95000"/>
                  </a:schemeClr>
                </a:solidFill>
              </a:rPr>
              <a:t>County Manager has discussed his vision for starting the process to mitigate the issue by extending the city of Winnemucca waste water pipeline to Star City and hook up homes in that water district with State funding. </a:t>
            </a:r>
          </a:p>
          <a:p>
            <a:r>
              <a:rPr lang="en-US" dirty="0">
                <a:solidFill>
                  <a:schemeClr val="bg1">
                    <a:lumMod val="95000"/>
                  </a:schemeClr>
                </a:solidFill>
              </a:rPr>
              <a:t>Part of that vision is to acquire Gold Country and use state funding to hookup a sewer system for those residents and eventually build a Waste Water Treatment facility in Grass Valley.</a:t>
            </a:r>
          </a:p>
          <a:p>
            <a:r>
              <a:rPr lang="en-US" dirty="0">
                <a:solidFill>
                  <a:schemeClr val="bg1">
                    <a:lumMod val="95000"/>
                  </a:schemeClr>
                </a:solidFill>
              </a:rPr>
              <a:t>We cannot kick this down the road any longer and local government is the only organization capable of getting this done both from an organizational and funding (access to non-taxable loan and grants) perspective.</a:t>
            </a:r>
          </a:p>
        </p:txBody>
      </p:sp>
      <p:sp>
        <p:nvSpPr>
          <p:cNvPr id="4" name="Slide Number Placeholder 3">
            <a:extLst>
              <a:ext uri="{FF2B5EF4-FFF2-40B4-BE49-F238E27FC236}">
                <a16:creationId xmlns:a16="http://schemas.microsoft.com/office/drawing/2014/main" id="{879A738E-215E-4E5D-B8C0-AF3C7D5DDBA3}"/>
              </a:ext>
            </a:extLst>
          </p:cNvPr>
          <p:cNvSpPr>
            <a:spLocks noGrp="1"/>
          </p:cNvSpPr>
          <p:nvPr>
            <p:ph type="sldNum" sz="quarter" idx="12"/>
          </p:nvPr>
        </p:nvSpPr>
        <p:spPr/>
        <p:txBody>
          <a:bodyPr/>
          <a:lstStyle/>
          <a:p>
            <a:fld id="{C0FBBFE5-94D3-4039-96CE-9F435A03E5FB}" type="slidenum">
              <a:rPr lang="en-US" smtClean="0"/>
              <a:t>4</a:t>
            </a:fld>
            <a:endParaRPr lang="en-US"/>
          </a:p>
        </p:txBody>
      </p:sp>
    </p:spTree>
    <p:extLst>
      <p:ext uri="{BB962C8B-B14F-4D97-AF65-F5344CB8AC3E}">
        <p14:creationId xmlns:p14="http://schemas.microsoft.com/office/powerpoint/2010/main" val="335882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Gold Country History</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a:bodyPr>
          <a:lstStyle/>
          <a:p>
            <a:r>
              <a:rPr lang="en-US" sz="2600" b="1" dirty="0">
                <a:solidFill>
                  <a:schemeClr val="bg1">
                    <a:lumMod val="95000"/>
                  </a:schemeClr>
                </a:solidFill>
              </a:rPr>
              <a:t>Established in early 1980’s by Baum and Calder families</a:t>
            </a:r>
          </a:p>
          <a:p>
            <a:r>
              <a:rPr lang="en-US" sz="2600" b="1" dirty="0">
                <a:solidFill>
                  <a:schemeClr val="bg1">
                    <a:lumMod val="95000"/>
                  </a:schemeClr>
                </a:solidFill>
              </a:rPr>
              <a:t>Water service extended to Grass Valley Elementary School in mid 1980s</a:t>
            </a:r>
          </a:p>
          <a:p>
            <a:r>
              <a:rPr lang="en-US" sz="2600" b="1" dirty="0">
                <a:solidFill>
                  <a:schemeClr val="bg1">
                    <a:lumMod val="95000"/>
                  </a:schemeClr>
                </a:solidFill>
              </a:rPr>
              <a:t>Development of the subdivision grew steadily from the mid 1980s through 2000 and water service was extended to Baptist and LDS churches.</a:t>
            </a:r>
          </a:p>
          <a:p>
            <a:r>
              <a:rPr lang="en-US" sz="2600" b="1" dirty="0">
                <a:solidFill>
                  <a:schemeClr val="bg1">
                    <a:lumMod val="95000"/>
                  </a:schemeClr>
                </a:solidFill>
              </a:rPr>
              <a:t>County considers acquiring Gold Country Water in 1999-Negotiations fail </a:t>
            </a:r>
          </a:p>
          <a:p>
            <a:r>
              <a:rPr lang="en-US" sz="2600" b="1" dirty="0">
                <a:solidFill>
                  <a:schemeClr val="bg1">
                    <a:lumMod val="95000"/>
                  </a:schemeClr>
                </a:solidFill>
              </a:rPr>
              <a:t>Service was also provided to numerous residential lots in Thomas Canyon Estates. By year 2000 system served 325 customers</a:t>
            </a:r>
          </a:p>
          <a:p>
            <a:r>
              <a:rPr lang="en-US" sz="2600" b="1" dirty="0">
                <a:solidFill>
                  <a:schemeClr val="bg1">
                    <a:lumMod val="95000"/>
                  </a:schemeClr>
                </a:solidFill>
              </a:rPr>
              <a:t>In 2001 the Baum (operators of the water system) and Calder families sold GC to Foree, Peterson and Shaw</a:t>
            </a:r>
          </a:p>
          <a:p>
            <a:pPr marL="0" indent="0">
              <a:buNone/>
            </a:pPr>
            <a:endParaRPr lang="en-US" sz="2600" b="1" dirty="0">
              <a:solidFill>
                <a:schemeClr val="bg1">
                  <a:lumMod val="95000"/>
                </a:schemeClr>
              </a:solidFill>
            </a:endParaRPr>
          </a:p>
          <a:p>
            <a:pPr marL="0" indent="0">
              <a:buNone/>
            </a:pPr>
            <a:endParaRPr lang="en-US" sz="2600" b="1" dirty="0">
              <a:solidFill>
                <a:schemeClr val="bg1">
                  <a:lumMod val="95000"/>
                </a:schemeClr>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5</a:t>
            </a:fld>
            <a:endParaRPr lang="en-US"/>
          </a:p>
        </p:txBody>
      </p:sp>
    </p:spTree>
    <p:extLst>
      <p:ext uri="{BB962C8B-B14F-4D97-AF65-F5344CB8AC3E}">
        <p14:creationId xmlns:p14="http://schemas.microsoft.com/office/powerpoint/2010/main" val="216371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Gold Country History Continued…..</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a:bodyPr>
          <a:lstStyle/>
          <a:p>
            <a:r>
              <a:rPr lang="en-US" sz="2600" b="1" dirty="0">
                <a:solidFill>
                  <a:schemeClr val="bg1">
                    <a:lumMod val="95000"/>
                  </a:schemeClr>
                </a:solidFill>
              </a:rPr>
              <a:t>In 2008 Gold Country took out Loan #1 ($376,000) with the State Revolving Fund (SRF) primarily to install meters, rebuild the booster pump station and install chlorination – Gold Country customers pay a surcharge of $3.90 per month for the debt service for this loan (term 20 years, interest rate is 3.43%)</a:t>
            </a:r>
          </a:p>
          <a:p>
            <a:r>
              <a:rPr lang="en-US" sz="2600" b="1" dirty="0">
                <a:solidFill>
                  <a:schemeClr val="bg1">
                    <a:lumMod val="95000"/>
                  </a:schemeClr>
                </a:solidFill>
              </a:rPr>
              <a:t>The nitrate level in Well 1 began rising steadily beginning about 2006.</a:t>
            </a:r>
          </a:p>
          <a:p>
            <a:pPr marL="0" indent="0">
              <a:buNone/>
            </a:pPr>
            <a:endParaRPr lang="en-US" sz="2600" b="1" dirty="0">
              <a:solidFill>
                <a:schemeClr val="bg1">
                  <a:lumMod val="95000"/>
                </a:schemeClr>
              </a:solidFill>
            </a:endParaRPr>
          </a:p>
          <a:p>
            <a:pPr marL="0" indent="0">
              <a:buNone/>
            </a:pPr>
            <a:endParaRPr lang="en-US" sz="2600" b="1" dirty="0">
              <a:solidFill>
                <a:schemeClr val="bg1">
                  <a:lumMod val="95000"/>
                </a:schemeClr>
              </a:solidFill>
            </a:endParaRPr>
          </a:p>
          <a:p>
            <a:pPr marL="0" indent="0">
              <a:buNone/>
            </a:pPr>
            <a:endParaRPr lang="en-US" sz="2600" b="1" dirty="0">
              <a:solidFill>
                <a:schemeClr val="bg1">
                  <a:lumMod val="95000"/>
                </a:schemeClr>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6</a:t>
            </a:fld>
            <a:endParaRPr lang="en-US"/>
          </a:p>
        </p:txBody>
      </p:sp>
    </p:spTree>
    <p:extLst>
      <p:ext uri="{BB962C8B-B14F-4D97-AF65-F5344CB8AC3E}">
        <p14:creationId xmlns:p14="http://schemas.microsoft.com/office/powerpoint/2010/main" val="20261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Gold Country History Continued…..</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fontScale="92500"/>
          </a:bodyPr>
          <a:lstStyle/>
          <a:p>
            <a:r>
              <a:rPr lang="en-US" sz="2600" b="1" dirty="0">
                <a:solidFill>
                  <a:schemeClr val="bg1">
                    <a:lumMod val="95000"/>
                  </a:schemeClr>
                </a:solidFill>
              </a:rPr>
              <a:t>In 2011, the nitrate level in Well 1 exceeded the maximum contaminant level (MCL) of 10 parts per million – Gold Country took out Loan #2 ($705,000) from the SRF for nitrate mitigation – GC customers began paying a surcharge of $10.63 per month for this nitrate mitigation loan (term is 20 years, interest rate is 3.68%).  </a:t>
            </a:r>
          </a:p>
          <a:p>
            <a:r>
              <a:rPr lang="en-US" sz="2600" b="1" dirty="0">
                <a:solidFill>
                  <a:schemeClr val="bg1">
                    <a:lumMod val="95000"/>
                  </a:schemeClr>
                </a:solidFill>
              </a:rPr>
              <a:t>Well 1 nitrate level increased to 20 ppm in 2019.</a:t>
            </a:r>
          </a:p>
          <a:p>
            <a:r>
              <a:rPr lang="en-US" sz="2600" b="1" dirty="0">
                <a:solidFill>
                  <a:schemeClr val="bg1">
                    <a:lumMod val="95000"/>
                  </a:schemeClr>
                </a:solidFill>
              </a:rPr>
              <a:t>Instead of drilling replacement well, Gold County negotiated an agreement with the City of Winnemucca to purchase the Airport Industrial Park water system including two wells. City maintains </a:t>
            </a:r>
            <a:r>
              <a:rPr lang="en-US" sz="2600" b="1">
                <a:solidFill>
                  <a:schemeClr val="bg1">
                    <a:lumMod val="95000"/>
                  </a:schemeClr>
                </a:solidFill>
              </a:rPr>
              <a:t>water rights.</a:t>
            </a:r>
            <a:endParaRPr lang="en-US" sz="2600" b="1" dirty="0">
              <a:solidFill>
                <a:schemeClr val="bg1">
                  <a:lumMod val="95000"/>
                </a:schemeClr>
              </a:solidFill>
            </a:endParaRPr>
          </a:p>
          <a:p>
            <a:r>
              <a:rPr lang="en-US" sz="2600" b="1" dirty="0">
                <a:solidFill>
                  <a:schemeClr val="bg1">
                    <a:lumMod val="95000"/>
                  </a:schemeClr>
                </a:solidFill>
              </a:rPr>
              <a:t>Primary improvements related to the consolidation of the two systems (Airport and GC) were completed in 2012 and the two systems began operating as one</a:t>
            </a:r>
          </a:p>
          <a:p>
            <a:pPr marL="0" indent="0">
              <a:buNone/>
            </a:pPr>
            <a:endParaRPr lang="en-US" sz="2600" b="1" dirty="0">
              <a:solidFill>
                <a:schemeClr val="bg1">
                  <a:lumMod val="95000"/>
                </a:schemeClr>
              </a:solidFill>
            </a:endParaRPr>
          </a:p>
          <a:p>
            <a:pPr marL="0" indent="0">
              <a:buNone/>
            </a:pPr>
            <a:endParaRPr lang="en-US" sz="2600" b="1" dirty="0">
              <a:solidFill>
                <a:schemeClr val="bg1">
                  <a:lumMod val="95000"/>
                </a:schemeClr>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7</a:t>
            </a:fld>
            <a:endParaRPr lang="en-US"/>
          </a:p>
        </p:txBody>
      </p:sp>
    </p:spTree>
    <p:extLst>
      <p:ext uri="{BB962C8B-B14F-4D97-AF65-F5344CB8AC3E}">
        <p14:creationId xmlns:p14="http://schemas.microsoft.com/office/powerpoint/2010/main" val="275927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Gold Country History Continued…..</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a:bodyPr>
          <a:lstStyle/>
          <a:p>
            <a:r>
              <a:rPr lang="en-US" sz="2600" b="1" dirty="0">
                <a:solidFill>
                  <a:schemeClr val="bg1">
                    <a:lumMod val="95000"/>
                  </a:schemeClr>
                </a:solidFill>
              </a:rPr>
              <a:t>In 2015 Gold Country agreed with Star City to pay for and install an interconnection between the two systems at Grass Valley Road and Mary Way to improve system reliability and redundancy for both systems</a:t>
            </a:r>
          </a:p>
          <a:p>
            <a:r>
              <a:rPr lang="en-US" sz="2600" b="1" dirty="0">
                <a:solidFill>
                  <a:schemeClr val="bg1">
                    <a:lumMod val="95000"/>
                  </a:schemeClr>
                </a:solidFill>
              </a:rPr>
              <a:t>In 2017 the nitrate level in Gold Country’s Well 2 began rising steadily from 1.3 ppm in April of 2017 to 7.4 in October of 2020 and it is expected to exceed  the MCL within the next few years which requires further nitrate mitigation</a:t>
            </a:r>
          </a:p>
          <a:p>
            <a:r>
              <a:rPr lang="en-US" sz="2600" b="1" dirty="0">
                <a:solidFill>
                  <a:schemeClr val="bg1">
                    <a:lumMod val="95000"/>
                  </a:schemeClr>
                </a:solidFill>
              </a:rPr>
              <a:t>GC applied for a grant from the SRF to study nitrate mitigation in December 2020.  This grant is up for approval at the SRF’s January 20, 2021 meeting.</a:t>
            </a:r>
          </a:p>
          <a:p>
            <a:pPr marL="0" indent="0">
              <a:buNone/>
            </a:pPr>
            <a:endParaRPr lang="en-US" sz="2600" b="1" dirty="0">
              <a:solidFill>
                <a:schemeClr val="bg1">
                  <a:lumMod val="95000"/>
                </a:schemeClr>
              </a:solidFill>
            </a:endParaRP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8</a:t>
            </a:fld>
            <a:endParaRPr lang="en-US"/>
          </a:p>
        </p:txBody>
      </p:sp>
    </p:spTree>
    <p:extLst>
      <p:ext uri="{BB962C8B-B14F-4D97-AF65-F5344CB8AC3E}">
        <p14:creationId xmlns:p14="http://schemas.microsoft.com/office/powerpoint/2010/main" val="421467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0A1A-5A95-4801-A90C-5EFA1363E324}"/>
              </a:ext>
            </a:extLst>
          </p:cNvPr>
          <p:cNvSpPr>
            <a:spLocks noGrp="1"/>
          </p:cNvSpPr>
          <p:nvPr>
            <p:ph type="title"/>
          </p:nvPr>
        </p:nvSpPr>
        <p:spPr/>
        <p:txBody>
          <a:bodyPr/>
          <a:lstStyle/>
          <a:p>
            <a:r>
              <a:rPr lang="en-US" dirty="0">
                <a:solidFill>
                  <a:srgbClr val="FFFF00"/>
                </a:solidFill>
              </a:rPr>
              <a:t>Benefits of Consolidation with Star City....</a:t>
            </a:r>
          </a:p>
        </p:txBody>
      </p:sp>
      <p:sp>
        <p:nvSpPr>
          <p:cNvPr id="3" name="Content Placeholder 2">
            <a:extLst>
              <a:ext uri="{FF2B5EF4-FFF2-40B4-BE49-F238E27FC236}">
                <a16:creationId xmlns:a16="http://schemas.microsoft.com/office/drawing/2014/main" id="{8FC16569-03CB-4CDE-B51D-74616E531630}"/>
              </a:ext>
            </a:extLst>
          </p:cNvPr>
          <p:cNvSpPr>
            <a:spLocks noGrp="1"/>
          </p:cNvSpPr>
          <p:nvPr>
            <p:ph idx="1"/>
          </p:nvPr>
        </p:nvSpPr>
        <p:spPr/>
        <p:txBody>
          <a:bodyPr>
            <a:normAutofit fontScale="92500" lnSpcReduction="20000"/>
          </a:bodyPr>
          <a:lstStyle/>
          <a:p>
            <a:r>
              <a:rPr lang="en-US" sz="2600" b="1" dirty="0">
                <a:solidFill>
                  <a:schemeClr val="bg1">
                    <a:lumMod val="95000"/>
                  </a:schemeClr>
                </a:solidFill>
              </a:rPr>
              <a:t>EPA through the State Revolving Fund (SRF) currently has grant monies available for consolidation of water systems which are typically used for government water systems to acquire private water systems (that are typically underfunded and cannot access grant funds without significant tax liability).</a:t>
            </a:r>
          </a:p>
          <a:p>
            <a:r>
              <a:rPr lang="en-US" sz="2600" b="1" dirty="0">
                <a:solidFill>
                  <a:schemeClr val="bg1">
                    <a:lumMod val="95000"/>
                  </a:schemeClr>
                </a:solidFill>
              </a:rPr>
              <a:t>While grant funding is available today, it may or may not be available in the future, or it could be available but at a lower level</a:t>
            </a:r>
          </a:p>
          <a:p>
            <a:r>
              <a:rPr lang="en-US" sz="2600" b="1" dirty="0">
                <a:solidFill>
                  <a:schemeClr val="bg1">
                    <a:lumMod val="95000"/>
                  </a:schemeClr>
                </a:solidFill>
              </a:rPr>
              <a:t>EPA funds these consolidation grants to improve reliability and redundancy of water service to customers, improve water quality, etc.</a:t>
            </a:r>
          </a:p>
          <a:p>
            <a:r>
              <a:rPr lang="en-US" sz="2600" b="1" dirty="0">
                <a:solidFill>
                  <a:schemeClr val="bg1">
                    <a:lumMod val="95000"/>
                  </a:schemeClr>
                </a:solidFill>
              </a:rPr>
              <a:t>With an SRF principal forgiveness (grant) HC likely could acquire the GC water system at no cost to HC.</a:t>
            </a:r>
          </a:p>
          <a:p>
            <a:r>
              <a:rPr lang="en-US" sz="2600" b="1" dirty="0">
                <a:solidFill>
                  <a:schemeClr val="bg1">
                    <a:lumMod val="95000"/>
                  </a:schemeClr>
                </a:solidFill>
              </a:rPr>
              <a:t>GC customer paid debt could be refinanced at a much lower rate, saving approximately $60,000 over the remaining life of the loans and reducing the debt service by about $1,000 per month in the first year</a:t>
            </a:r>
          </a:p>
        </p:txBody>
      </p:sp>
      <p:sp>
        <p:nvSpPr>
          <p:cNvPr id="4" name="Slide Number Placeholder 3">
            <a:extLst>
              <a:ext uri="{FF2B5EF4-FFF2-40B4-BE49-F238E27FC236}">
                <a16:creationId xmlns:a16="http://schemas.microsoft.com/office/drawing/2014/main" id="{A8D884BB-1AB9-434C-82CE-A9DF240294CD}"/>
              </a:ext>
            </a:extLst>
          </p:cNvPr>
          <p:cNvSpPr>
            <a:spLocks noGrp="1"/>
          </p:cNvSpPr>
          <p:nvPr>
            <p:ph type="sldNum" sz="quarter" idx="12"/>
          </p:nvPr>
        </p:nvSpPr>
        <p:spPr/>
        <p:txBody>
          <a:bodyPr/>
          <a:lstStyle/>
          <a:p>
            <a:fld id="{C0FBBFE5-94D3-4039-96CE-9F435A03E5FB}" type="slidenum">
              <a:rPr lang="en-US" smtClean="0"/>
              <a:t>9</a:t>
            </a:fld>
            <a:endParaRPr lang="en-US"/>
          </a:p>
        </p:txBody>
      </p:sp>
    </p:spTree>
    <p:extLst>
      <p:ext uri="{BB962C8B-B14F-4D97-AF65-F5344CB8AC3E}">
        <p14:creationId xmlns:p14="http://schemas.microsoft.com/office/powerpoint/2010/main" val="133502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1388</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Nitrate Mitigation Plan &amp; Gold Country Water Acquisition </vt:lpstr>
      <vt:lpstr>Recent History of Grass Valley Nitrate</vt:lpstr>
      <vt:lpstr>Recent History of Grass Valley Nitrate</vt:lpstr>
      <vt:lpstr>What’s The Urgency?</vt:lpstr>
      <vt:lpstr>Gold Country History</vt:lpstr>
      <vt:lpstr>Gold Country History Continued…..</vt:lpstr>
      <vt:lpstr>Gold Country History Continued…..</vt:lpstr>
      <vt:lpstr>Gold Country History Continued…..</vt:lpstr>
      <vt:lpstr>Benefits of Consolidation with Star City....</vt:lpstr>
      <vt:lpstr>Benefits of Consolidation with Star City....</vt:lpstr>
      <vt:lpstr>Nitrate Levels Gold Country &amp; Star City</vt:lpstr>
      <vt:lpstr>Why did Gold Country have a change of heart to acquire Star City?</vt:lpstr>
      <vt:lpstr>What is the best course of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Humboldt County Water Plan Update</dc:title>
  <dc:creator>Jeremy Drew</dc:creator>
  <cp:lastModifiedBy>Dave Mendiola</cp:lastModifiedBy>
  <cp:revision>64</cp:revision>
  <dcterms:created xsi:type="dcterms:W3CDTF">2020-09-23T14:29:02Z</dcterms:created>
  <dcterms:modified xsi:type="dcterms:W3CDTF">2021-01-20T00:09:03Z</dcterms:modified>
</cp:coreProperties>
</file>