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Lst>
  <p:notesMasterIdLst>
    <p:notesMasterId r:id="rId22"/>
  </p:notesMasterIdLst>
  <p:handoutMasterIdLst>
    <p:handoutMasterId r:id="rId23"/>
  </p:handoutMasterIdLst>
  <p:sldIdLst>
    <p:sldId id="272" r:id="rId5"/>
    <p:sldId id="274" r:id="rId6"/>
    <p:sldId id="258" r:id="rId7"/>
    <p:sldId id="271" r:id="rId8"/>
    <p:sldId id="259" r:id="rId9"/>
    <p:sldId id="263" r:id="rId10"/>
    <p:sldId id="282" r:id="rId11"/>
    <p:sldId id="280" r:id="rId12"/>
    <p:sldId id="269" r:id="rId13"/>
    <p:sldId id="270" r:id="rId14"/>
    <p:sldId id="275" r:id="rId15"/>
    <p:sldId id="260" r:id="rId16"/>
    <p:sldId id="276" r:id="rId17"/>
    <p:sldId id="261" r:id="rId18"/>
    <p:sldId id="279" r:id="rId19"/>
    <p:sldId id="281" r:id="rId20"/>
    <p:sldId id="262" r:id="rId21"/>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56616" algn="l" rtl="0" fontAlgn="base">
      <a:spcBef>
        <a:spcPct val="0"/>
      </a:spcBef>
      <a:spcAft>
        <a:spcPct val="0"/>
      </a:spcAft>
      <a:defRPr kern="1200">
        <a:solidFill>
          <a:schemeClr val="tx1"/>
        </a:solidFill>
        <a:latin typeface="Arial" charset="0"/>
        <a:ea typeface="+mn-ea"/>
        <a:cs typeface="+mn-cs"/>
      </a:defRPr>
    </a:lvl2pPr>
    <a:lvl3pPr marL="713232" algn="l" rtl="0" fontAlgn="base">
      <a:spcBef>
        <a:spcPct val="0"/>
      </a:spcBef>
      <a:spcAft>
        <a:spcPct val="0"/>
      </a:spcAft>
      <a:defRPr kern="1200">
        <a:solidFill>
          <a:schemeClr val="tx1"/>
        </a:solidFill>
        <a:latin typeface="Arial" charset="0"/>
        <a:ea typeface="+mn-ea"/>
        <a:cs typeface="+mn-cs"/>
      </a:defRPr>
    </a:lvl3pPr>
    <a:lvl4pPr marL="1069848" algn="l" rtl="0" fontAlgn="base">
      <a:spcBef>
        <a:spcPct val="0"/>
      </a:spcBef>
      <a:spcAft>
        <a:spcPct val="0"/>
      </a:spcAft>
      <a:defRPr kern="1200">
        <a:solidFill>
          <a:schemeClr val="tx1"/>
        </a:solidFill>
        <a:latin typeface="Arial" charset="0"/>
        <a:ea typeface="+mn-ea"/>
        <a:cs typeface="+mn-cs"/>
      </a:defRPr>
    </a:lvl4pPr>
    <a:lvl5pPr marL="1426464" algn="l" rtl="0" fontAlgn="base">
      <a:spcBef>
        <a:spcPct val="0"/>
      </a:spcBef>
      <a:spcAft>
        <a:spcPct val="0"/>
      </a:spcAft>
      <a:defRPr kern="1200">
        <a:solidFill>
          <a:schemeClr val="tx1"/>
        </a:solidFill>
        <a:latin typeface="Arial" charset="0"/>
        <a:ea typeface="+mn-ea"/>
        <a:cs typeface="+mn-cs"/>
      </a:defRPr>
    </a:lvl5pPr>
    <a:lvl6pPr marL="1783080" algn="l" defTabSz="713232" rtl="0" eaLnBrk="1" latinLnBrk="0" hangingPunct="1">
      <a:defRPr kern="1200">
        <a:solidFill>
          <a:schemeClr val="tx1"/>
        </a:solidFill>
        <a:latin typeface="Arial" charset="0"/>
        <a:ea typeface="+mn-ea"/>
        <a:cs typeface="+mn-cs"/>
      </a:defRPr>
    </a:lvl6pPr>
    <a:lvl7pPr marL="2139696" algn="l" defTabSz="713232" rtl="0" eaLnBrk="1" latinLnBrk="0" hangingPunct="1">
      <a:defRPr kern="1200">
        <a:solidFill>
          <a:schemeClr val="tx1"/>
        </a:solidFill>
        <a:latin typeface="Arial" charset="0"/>
        <a:ea typeface="+mn-ea"/>
        <a:cs typeface="+mn-cs"/>
      </a:defRPr>
    </a:lvl7pPr>
    <a:lvl8pPr marL="2496312" algn="l" defTabSz="713232" rtl="0" eaLnBrk="1" latinLnBrk="0" hangingPunct="1">
      <a:defRPr kern="1200">
        <a:solidFill>
          <a:schemeClr val="tx1"/>
        </a:solidFill>
        <a:latin typeface="Arial" charset="0"/>
        <a:ea typeface="+mn-ea"/>
        <a:cs typeface="+mn-cs"/>
      </a:defRPr>
    </a:lvl8pPr>
    <a:lvl9pPr marL="2852928" algn="l" defTabSz="713232"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0AE96BF-84C8-41FC-9F74-81C9AB6FD98C}">
          <p14:sldIdLst>
            <p14:sldId id="272"/>
            <p14:sldId id="274"/>
            <p14:sldId id="258"/>
            <p14:sldId id="271"/>
            <p14:sldId id="259"/>
            <p14:sldId id="263"/>
            <p14:sldId id="282"/>
            <p14:sldId id="280"/>
            <p14:sldId id="269"/>
            <p14:sldId id="270"/>
            <p14:sldId id="275"/>
            <p14:sldId id="260"/>
            <p14:sldId id="276"/>
            <p14:sldId id="261"/>
            <p14:sldId id="279"/>
            <p14:sldId id="281"/>
            <p14:sldId id="26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37FE34-D2FD-45A3-2AD8-B4826CFAA691}" name="Katrina McColl" initials="KM" userId="S::kmccoll@farrwestengineering.com::76b425bb-7d16-4e36-bd57-5775efce33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C7A"/>
    <a:srgbClr val="42688A"/>
    <a:srgbClr val="4B7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5595B-90E0-4D2C-A773-FE92CBA64533}" v="1" dt="2022-01-05T18:53:58.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6091" autoAdjust="0"/>
  </p:normalViewPr>
  <p:slideViewPr>
    <p:cSldViewPr>
      <p:cViewPr varScale="1">
        <p:scale>
          <a:sx n="112" d="100"/>
          <a:sy n="112" d="100"/>
        </p:scale>
        <p:origin x="108" y="2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301" cy="350282"/>
          </a:xfrm>
          <a:prstGeom prst="rect">
            <a:avLst/>
          </a:prstGeom>
        </p:spPr>
        <p:txBody>
          <a:bodyPr vert="horz" lIns="91282" tIns="45641" rIns="91282" bIns="45641" rtlCol="0"/>
          <a:lstStyle>
            <a:lvl1pPr algn="l">
              <a:defRPr sz="1200"/>
            </a:lvl1pPr>
          </a:lstStyle>
          <a:p>
            <a:endParaRPr lang="en-US" dirty="0"/>
          </a:p>
        </p:txBody>
      </p:sp>
      <p:sp>
        <p:nvSpPr>
          <p:cNvPr id="3" name="Date Placeholder 2"/>
          <p:cNvSpPr>
            <a:spLocks noGrp="1"/>
          </p:cNvSpPr>
          <p:nvPr>
            <p:ph type="dt" sz="quarter" idx="1"/>
          </p:nvPr>
        </p:nvSpPr>
        <p:spPr>
          <a:xfrm>
            <a:off x="5266001" y="0"/>
            <a:ext cx="4028301" cy="350282"/>
          </a:xfrm>
          <a:prstGeom prst="rect">
            <a:avLst/>
          </a:prstGeom>
        </p:spPr>
        <p:txBody>
          <a:bodyPr vert="horz" lIns="91282" tIns="45641" rIns="91282" bIns="45641" rtlCol="0"/>
          <a:lstStyle>
            <a:lvl1pPr algn="r">
              <a:defRPr sz="1200"/>
            </a:lvl1pPr>
          </a:lstStyle>
          <a:p>
            <a:fld id="{EF02DCE8-B897-429C-A3B7-6DD985E42D27}" type="datetimeFigureOut">
              <a:rPr lang="en-US" smtClean="0"/>
              <a:pPr/>
              <a:t>8/29/2022</a:t>
            </a:fld>
            <a:endParaRPr lang="en-US" dirty="0"/>
          </a:p>
        </p:txBody>
      </p:sp>
      <p:sp>
        <p:nvSpPr>
          <p:cNvPr id="4" name="Footer Placeholder 3"/>
          <p:cNvSpPr>
            <a:spLocks noGrp="1"/>
          </p:cNvSpPr>
          <p:nvPr>
            <p:ph type="ftr" sz="quarter" idx="2"/>
          </p:nvPr>
        </p:nvSpPr>
        <p:spPr>
          <a:xfrm>
            <a:off x="3" y="6658925"/>
            <a:ext cx="4028301" cy="350282"/>
          </a:xfrm>
          <a:prstGeom prst="rect">
            <a:avLst/>
          </a:prstGeom>
        </p:spPr>
        <p:txBody>
          <a:bodyPr vert="horz" lIns="91282" tIns="45641" rIns="91282" bIns="456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001" y="6658925"/>
            <a:ext cx="4028301" cy="350282"/>
          </a:xfrm>
          <a:prstGeom prst="rect">
            <a:avLst/>
          </a:prstGeom>
        </p:spPr>
        <p:txBody>
          <a:bodyPr vert="horz" lIns="91282" tIns="45641" rIns="91282" bIns="45641" rtlCol="0" anchor="b"/>
          <a:lstStyle>
            <a:lvl1pPr algn="r">
              <a:defRPr sz="1200"/>
            </a:lvl1pPr>
          </a:lstStyle>
          <a:p>
            <a:fld id="{9E6E7F00-1831-4B4C-AE50-25D0A93C0CB7}" type="slidenum">
              <a:rPr lang="en-US" smtClean="0"/>
              <a:pPr/>
              <a:t>‹#›</a:t>
            </a:fld>
            <a:endParaRPr lang="en-US" dirty="0"/>
          </a:p>
        </p:txBody>
      </p:sp>
    </p:spTree>
    <p:extLst>
      <p:ext uri="{BB962C8B-B14F-4D97-AF65-F5344CB8AC3E}">
        <p14:creationId xmlns:p14="http://schemas.microsoft.com/office/powerpoint/2010/main" val="233821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3" tIns="46582" rIns="93163" bIns="46582"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63" tIns="46582" rIns="93163" bIns="46582" rtlCol="0"/>
          <a:lstStyle>
            <a:lvl1pPr algn="r">
              <a:defRPr sz="1200"/>
            </a:lvl1pPr>
          </a:lstStyle>
          <a:p>
            <a:fld id="{43CFE970-D3C0-4A2E-9104-7995A15302AD}" type="datetimeFigureOut">
              <a:rPr lang="en-US" smtClean="0"/>
              <a:pPr/>
              <a:t>8/29/2022</a:t>
            </a:fld>
            <a:endParaRPr lang="en-US" dirty="0"/>
          </a:p>
        </p:txBody>
      </p:sp>
      <p:sp>
        <p:nvSpPr>
          <p:cNvPr id="4" name="Slide Image Placeholder 3"/>
          <p:cNvSpPr>
            <a:spLocks noGrp="1" noRot="1" noChangeAspect="1"/>
          </p:cNvSpPr>
          <p:nvPr>
            <p:ph type="sldImg" idx="2"/>
          </p:nvPr>
        </p:nvSpPr>
        <p:spPr>
          <a:xfrm>
            <a:off x="2312988" y="523875"/>
            <a:ext cx="4673600" cy="2628900"/>
          </a:xfrm>
          <a:prstGeom prst="rect">
            <a:avLst/>
          </a:prstGeom>
          <a:noFill/>
          <a:ln w="12700">
            <a:solidFill>
              <a:prstClr val="black"/>
            </a:solidFill>
          </a:ln>
        </p:spPr>
        <p:txBody>
          <a:bodyPr vert="horz" lIns="93163" tIns="46582" rIns="93163" bIns="46582"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63" tIns="46582" rIns="93163"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63" tIns="46582" rIns="93163"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63" tIns="46582" rIns="93163" bIns="46582" rtlCol="0" anchor="b"/>
          <a:lstStyle>
            <a:lvl1pPr algn="r">
              <a:defRPr sz="1200"/>
            </a:lvl1pPr>
          </a:lstStyle>
          <a:p>
            <a:fld id="{740B58D0-6271-4D43-A586-9449123EA921}" type="slidenum">
              <a:rPr lang="en-US" smtClean="0"/>
              <a:pPr/>
              <a:t>‹#›</a:t>
            </a:fld>
            <a:endParaRPr lang="en-US" dirty="0"/>
          </a:p>
        </p:txBody>
      </p:sp>
    </p:spTree>
    <p:extLst>
      <p:ext uri="{BB962C8B-B14F-4D97-AF65-F5344CB8AC3E}">
        <p14:creationId xmlns:p14="http://schemas.microsoft.com/office/powerpoint/2010/main" val="164518715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a:t>
            </a:fld>
            <a:endParaRPr lang="en-US" dirty="0"/>
          </a:p>
        </p:txBody>
      </p:sp>
    </p:spTree>
    <p:extLst>
      <p:ext uri="{BB962C8B-B14F-4D97-AF65-F5344CB8AC3E}">
        <p14:creationId xmlns:p14="http://schemas.microsoft.com/office/powerpoint/2010/main" val="127640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10</a:t>
            </a:fld>
            <a:endParaRPr lang="en-US" dirty="0"/>
          </a:p>
        </p:txBody>
      </p:sp>
    </p:spTree>
    <p:extLst>
      <p:ext uri="{BB962C8B-B14F-4D97-AF65-F5344CB8AC3E}">
        <p14:creationId xmlns:p14="http://schemas.microsoft.com/office/powerpoint/2010/main" val="378455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11</a:t>
            </a:fld>
            <a:endParaRPr lang="en-US" dirty="0"/>
          </a:p>
        </p:txBody>
      </p:sp>
    </p:spTree>
    <p:extLst>
      <p:ext uri="{BB962C8B-B14F-4D97-AF65-F5344CB8AC3E}">
        <p14:creationId xmlns:p14="http://schemas.microsoft.com/office/powerpoint/2010/main" val="65751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12</a:t>
            </a:fld>
            <a:endParaRPr lang="en-US" dirty="0"/>
          </a:p>
        </p:txBody>
      </p:sp>
    </p:spTree>
    <p:extLst>
      <p:ext uri="{BB962C8B-B14F-4D97-AF65-F5344CB8AC3E}">
        <p14:creationId xmlns:p14="http://schemas.microsoft.com/office/powerpoint/2010/main" val="53423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13</a:t>
            </a:fld>
            <a:endParaRPr lang="en-US" dirty="0"/>
          </a:p>
        </p:txBody>
      </p:sp>
    </p:spTree>
    <p:extLst>
      <p:ext uri="{BB962C8B-B14F-4D97-AF65-F5344CB8AC3E}">
        <p14:creationId xmlns:p14="http://schemas.microsoft.com/office/powerpoint/2010/main" val="2490415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14</a:t>
            </a:fld>
            <a:endParaRPr lang="en-US" dirty="0"/>
          </a:p>
        </p:txBody>
      </p:sp>
    </p:spTree>
    <p:extLst>
      <p:ext uri="{BB962C8B-B14F-4D97-AF65-F5344CB8AC3E}">
        <p14:creationId xmlns:p14="http://schemas.microsoft.com/office/powerpoint/2010/main" val="300640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15</a:t>
            </a:fld>
            <a:endParaRPr lang="en-US" dirty="0"/>
          </a:p>
        </p:txBody>
      </p:sp>
    </p:spTree>
    <p:extLst>
      <p:ext uri="{BB962C8B-B14F-4D97-AF65-F5344CB8AC3E}">
        <p14:creationId xmlns:p14="http://schemas.microsoft.com/office/powerpoint/2010/main" val="207719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16</a:t>
            </a:fld>
            <a:endParaRPr lang="en-US" dirty="0"/>
          </a:p>
        </p:txBody>
      </p:sp>
    </p:spTree>
    <p:extLst>
      <p:ext uri="{BB962C8B-B14F-4D97-AF65-F5344CB8AC3E}">
        <p14:creationId xmlns:p14="http://schemas.microsoft.com/office/powerpoint/2010/main" val="299926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17</a:t>
            </a:fld>
            <a:endParaRPr lang="en-US" dirty="0"/>
          </a:p>
        </p:txBody>
      </p:sp>
    </p:spTree>
    <p:extLst>
      <p:ext uri="{BB962C8B-B14F-4D97-AF65-F5344CB8AC3E}">
        <p14:creationId xmlns:p14="http://schemas.microsoft.com/office/powerpoint/2010/main" val="381238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2</a:t>
            </a:fld>
            <a:endParaRPr lang="en-US" dirty="0"/>
          </a:p>
        </p:txBody>
      </p:sp>
    </p:spTree>
    <p:extLst>
      <p:ext uri="{BB962C8B-B14F-4D97-AF65-F5344CB8AC3E}">
        <p14:creationId xmlns:p14="http://schemas.microsoft.com/office/powerpoint/2010/main" val="260433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3</a:t>
            </a:fld>
            <a:endParaRPr lang="en-US" dirty="0"/>
          </a:p>
        </p:txBody>
      </p:sp>
    </p:spTree>
    <p:extLst>
      <p:ext uri="{BB962C8B-B14F-4D97-AF65-F5344CB8AC3E}">
        <p14:creationId xmlns:p14="http://schemas.microsoft.com/office/powerpoint/2010/main" val="413418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4</a:t>
            </a:fld>
            <a:endParaRPr lang="en-US" dirty="0"/>
          </a:p>
        </p:txBody>
      </p:sp>
    </p:spTree>
    <p:extLst>
      <p:ext uri="{BB962C8B-B14F-4D97-AF65-F5344CB8AC3E}">
        <p14:creationId xmlns:p14="http://schemas.microsoft.com/office/powerpoint/2010/main" val="320400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5</a:t>
            </a:fld>
            <a:endParaRPr lang="en-US" dirty="0"/>
          </a:p>
        </p:txBody>
      </p:sp>
    </p:spTree>
    <p:extLst>
      <p:ext uri="{BB962C8B-B14F-4D97-AF65-F5344CB8AC3E}">
        <p14:creationId xmlns:p14="http://schemas.microsoft.com/office/powerpoint/2010/main" val="46029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6</a:t>
            </a:fld>
            <a:endParaRPr lang="en-US" dirty="0"/>
          </a:p>
        </p:txBody>
      </p:sp>
    </p:spTree>
    <p:extLst>
      <p:ext uri="{BB962C8B-B14F-4D97-AF65-F5344CB8AC3E}">
        <p14:creationId xmlns:p14="http://schemas.microsoft.com/office/powerpoint/2010/main" val="164859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7</a:t>
            </a:fld>
            <a:endParaRPr lang="en-US" dirty="0"/>
          </a:p>
        </p:txBody>
      </p:sp>
    </p:spTree>
    <p:extLst>
      <p:ext uri="{BB962C8B-B14F-4D97-AF65-F5344CB8AC3E}">
        <p14:creationId xmlns:p14="http://schemas.microsoft.com/office/powerpoint/2010/main" val="164859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8</a:t>
            </a:fld>
            <a:endParaRPr lang="en-US" dirty="0"/>
          </a:p>
        </p:txBody>
      </p:sp>
    </p:spTree>
    <p:extLst>
      <p:ext uri="{BB962C8B-B14F-4D97-AF65-F5344CB8AC3E}">
        <p14:creationId xmlns:p14="http://schemas.microsoft.com/office/powerpoint/2010/main" val="322140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0B58D0-6271-4D43-A586-9449123EA921}" type="slidenum">
              <a:rPr lang="en-US" smtClean="0"/>
              <a:pPr/>
              <a:t>9</a:t>
            </a:fld>
            <a:endParaRPr lang="en-US" dirty="0"/>
          </a:p>
        </p:txBody>
      </p:sp>
    </p:spTree>
    <p:extLst>
      <p:ext uri="{BB962C8B-B14F-4D97-AF65-F5344CB8AC3E}">
        <p14:creationId xmlns:p14="http://schemas.microsoft.com/office/powerpoint/2010/main" val="403909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81150"/>
            <a:ext cx="7543800" cy="1102519"/>
          </a:xfrm>
        </p:spPr>
        <p:txBody>
          <a:bodyPr/>
          <a:lstStyle/>
          <a:p>
            <a:r>
              <a:rPr lang="en-US" dirty="0"/>
              <a:t>Click to edit Master title style</a:t>
            </a:r>
          </a:p>
        </p:txBody>
      </p:sp>
      <p:sp>
        <p:nvSpPr>
          <p:cNvPr id="3" name="Subtitle 2"/>
          <p:cNvSpPr>
            <a:spLocks noGrp="1"/>
          </p:cNvSpPr>
          <p:nvPr>
            <p:ph type="subTitle" idx="1"/>
          </p:nvPr>
        </p:nvSpPr>
        <p:spPr>
          <a:xfrm>
            <a:off x="1600200" y="2933700"/>
            <a:ext cx="61722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4BBB0C2B-839C-C4B9-5D47-CCB490883841}"/>
              </a:ext>
            </a:extLst>
          </p:cNvPr>
          <p:cNvSpPr>
            <a:spLocks noGrp="1"/>
          </p:cNvSpPr>
          <p:nvPr>
            <p:ph type="sldNum" sz="quarter" idx="10"/>
          </p:nvPr>
        </p:nvSpPr>
        <p:spPr/>
        <p:txBody>
          <a:bodyPr/>
          <a:lstStyle/>
          <a:p>
            <a:fld id="{86BF4645-463B-48F5-A811-EEB5F55C229D}" type="slidenum">
              <a:rPr lang="en-US" smtClean="0"/>
              <a:pPr/>
              <a:t>‹#›</a:t>
            </a:fld>
            <a:endParaRPr lang="en-US" dirty="0"/>
          </a:p>
        </p:txBody>
      </p:sp>
    </p:spTree>
    <p:extLst>
      <p:ext uri="{BB962C8B-B14F-4D97-AF65-F5344CB8AC3E}">
        <p14:creationId xmlns:p14="http://schemas.microsoft.com/office/powerpoint/2010/main" val="34501123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4514850"/>
            <a:ext cx="1828800" cy="5143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5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4514850"/>
            <a:ext cx="1828800" cy="514350"/>
          </a:xfrm>
          <a:prstGeom prst="rect">
            <a:avLst/>
          </a:prstGeom>
        </p:spPr>
      </p:pic>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54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4514850"/>
            <a:ext cx="1828800" cy="51435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576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50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9" y="3305177"/>
            <a:ext cx="7580313" cy="1047501"/>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914399" y="2180034"/>
            <a:ext cx="7580313" cy="1153715"/>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23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00151"/>
            <a:ext cx="3581400" cy="3394472"/>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00151"/>
            <a:ext cx="3581400" cy="3394472"/>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388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151335"/>
            <a:ext cx="3582988"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4400" y="1631156"/>
            <a:ext cx="3582988"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2407" y="1151335"/>
            <a:ext cx="3584395"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5102407" y="1631156"/>
            <a:ext cx="3584395"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1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04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04788"/>
            <a:ext cx="2551115" cy="871538"/>
          </a:xfrm>
        </p:spPr>
        <p:txBody>
          <a:bodyPr anchor="b"/>
          <a:lstStyle>
            <a:lvl1pPr algn="l">
              <a:defRPr sz="1350" b="1"/>
            </a:lvl1pPr>
          </a:lstStyle>
          <a:p>
            <a:r>
              <a:rPr lang="en-US" dirty="0"/>
              <a:t>Click to edit Master title style</a:t>
            </a:r>
          </a:p>
        </p:txBody>
      </p:sp>
      <p:sp>
        <p:nvSpPr>
          <p:cNvPr id="3" name="Content Placeholder 2"/>
          <p:cNvSpPr>
            <a:spLocks noGrp="1"/>
          </p:cNvSpPr>
          <p:nvPr>
            <p:ph idx="1"/>
          </p:nvPr>
        </p:nvSpPr>
        <p:spPr>
          <a:xfrm>
            <a:off x="4351924" y="204789"/>
            <a:ext cx="4334875"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076327"/>
            <a:ext cx="255111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n-US" dirty="0"/>
              <a:t>Click to edit Master text styles</a:t>
            </a:r>
          </a:p>
        </p:txBody>
      </p:sp>
    </p:spTree>
    <p:extLst>
      <p:ext uri="{BB962C8B-B14F-4D97-AF65-F5344CB8AC3E}">
        <p14:creationId xmlns:p14="http://schemas.microsoft.com/office/powerpoint/2010/main" val="125231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4514850"/>
            <a:ext cx="1828800" cy="514350"/>
          </a:xfrm>
          <a:prstGeom prst="rect">
            <a:avLst/>
          </a:prstGeom>
        </p:spPr>
      </p:pic>
      <p:sp>
        <p:nvSpPr>
          <p:cNvPr id="2" name="Title 1"/>
          <p:cNvSpPr>
            <a:spLocks noGrp="1"/>
          </p:cNvSpPr>
          <p:nvPr>
            <p:ph type="title"/>
          </p:nvPr>
        </p:nvSpPr>
        <p:spPr>
          <a:xfrm>
            <a:off x="1792288" y="3600450"/>
            <a:ext cx="5486400" cy="425054"/>
          </a:xfrm>
        </p:spPr>
        <p:txBody>
          <a:bodyPr anchor="b"/>
          <a:lstStyle>
            <a:lvl1pPr algn="l">
              <a:defRPr sz="135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n-US" dirty="0"/>
              <a:t>Click to edit Master text styles</a:t>
            </a:r>
          </a:p>
        </p:txBody>
      </p:sp>
    </p:spTree>
    <p:extLst>
      <p:ext uri="{BB962C8B-B14F-4D97-AF65-F5344CB8AC3E}">
        <p14:creationId xmlns:p14="http://schemas.microsoft.com/office/powerpoint/2010/main" val="164825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2381"/>
            <a:ext cx="914400" cy="5145881"/>
          </a:xfrm>
          <a:prstGeom prst="rect">
            <a:avLst/>
          </a:prstGeom>
          <a:solidFill>
            <a:srgbClr val="3A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93589"/>
            <a:ext cx="77724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200151"/>
            <a:ext cx="77724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86BF4645-463B-48F5-A811-EEB5F55C229D}" type="slidenum">
              <a:rPr lang="en-US" smtClean="0"/>
              <a:pPr/>
              <a:t>‹#›</a:t>
            </a:fld>
            <a:endParaRPr lang="en-US" dirty="0"/>
          </a:p>
        </p:txBody>
      </p:sp>
      <p:sp>
        <p:nvSpPr>
          <p:cNvPr id="14" name="Footer Placeholder 5"/>
          <p:cNvSpPr txBox="1">
            <a:spLocks/>
          </p:cNvSpPr>
          <p:nvPr userDrawn="1"/>
        </p:nvSpPr>
        <p:spPr>
          <a:xfrm>
            <a:off x="38100" y="4719164"/>
            <a:ext cx="1028700" cy="321944"/>
          </a:xfrm>
          <a:prstGeom prst="rect">
            <a:avLst/>
          </a:prstGeom>
        </p:spPr>
        <p:txBody>
          <a:bodyPr lIns="0"/>
          <a:lstStyle>
            <a:defPPr>
              <a:defRPr lang="en-US"/>
            </a:defPPr>
            <a:lvl1pPr marL="0" algn="l" defTabSz="914400" rtl="0" eaLnBrk="1" latinLnBrk="0" hangingPunct="1">
              <a:defRPr sz="1400" b="1" i="1" kern="1200">
                <a:solidFill>
                  <a:schemeClr val="tx1"/>
                </a:solidFill>
                <a:latin typeface="Dutch801 Rm B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45" dirty="0">
                <a:solidFill>
                  <a:schemeClr val="bg1"/>
                </a:solidFill>
              </a:rPr>
              <a:t>Humboldt County</a:t>
            </a:r>
          </a:p>
          <a:p>
            <a:pPr algn="l"/>
            <a:r>
              <a:rPr lang="en-US" sz="945" dirty="0">
                <a:solidFill>
                  <a:schemeClr val="bg1"/>
                </a:solidFill>
              </a:rPr>
              <a:t>August 2022</a:t>
            </a:r>
          </a:p>
        </p:txBody>
      </p:sp>
      <p:pic>
        <p:nvPicPr>
          <p:cNvPr id="13" name="Picture 12">
            <a:extLst>
              <a:ext uri="{FF2B5EF4-FFF2-40B4-BE49-F238E27FC236}">
                <a16:creationId xmlns:a16="http://schemas.microsoft.com/office/drawing/2014/main" id="{65C48DE5-78B6-4214-8701-392755452C0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8172450" y="4614624"/>
            <a:ext cx="857250" cy="321945"/>
          </a:xfrm>
          <a:prstGeom prst="rect">
            <a:avLst/>
          </a:prstGeom>
        </p:spPr>
      </p:pic>
      <p:pic>
        <p:nvPicPr>
          <p:cNvPr id="4" name="Picture 3">
            <a:extLst>
              <a:ext uri="{FF2B5EF4-FFF2-40B4-BE49-F238E27FC236}">
                <a16:creationId xmlns:a16="http://schemas.microsoft.com/office/drawing/2014/main" id="{69945BEF-4F84-48A0-953F-0A1F94219AEC}"/>
              </a:ext>
            </a:extLst>
          </p:cNvPr>
          <p:cNvPicPr>
            <a:picLocks noChangeAspect="1"/>
          </p:cNvPicPr>
          <p:nvPr userDrawn="1"/>
        </p:nvPicPr>
        <p:blipFill>
          <a:blip r:embed="rId15" cstate="print"/>
          <a:stretch>
            <a:fillRect/>
          </a:stretch>
        </p:blipFill>
        <p:spPr>
          <a:xfrm>
            <a:off x="18245" y="93589"/>
            <a:ext cx="841321" cy="841321"/>
          </a:xfrm>
          <a:prstGeom prst="rect">
            <a:avLst/>
          </a:prstGeom>
        </p:spPr>
      </p:pic>
    </p:spTree>
    <p:extLst>
      <p:ext uri="{BB962C8B-B14F-4D97-AF65-F5344CB8AC3E}">
        <p14:creationId xmlns:p14="http://schemas.microsoft.com/office/powerpoint/2010/main" val="381311082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617220" rtl="0" eaLnBrk="1" latinLnBrk="0" hangingPunct="1">
        <a:spcBef>
          <a:spcPct val="0"/>
        </a:spcBef>
        <a:buNone/>
        <a:defRPr sz="2970" kern="1200">
          <a:solidFill>
            <a:schemeClr val="tx1"/>
          </a:solidFill>
          <a:latin typeface="+mj-lt"/>
          <a:ea typeface="+mj-ea"/>
          <a:cs typeface="+mj-cs"/>
        </a:defRPr>
      </a:lvl1pPr>
    </p:titleStyle>
    <p:bodyStyle>
      <a:lvl1pPr marL="231458" indent="-231458" algn="l" defTabSz="617220" rtl="0" eaLnBrk="1" latinLnBrk="0" hangingPunct="1">
        <a:spcBef>
          <a:spcPct val="20000"/>
        </a:spcBef>
        <a:buFont typeface="Arial" pitchFamily="34" charset="0"/>
        <a:buChar char="•"/>
        <a:defRPr sz="216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89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1950"/>
            <a:ext cx="7543800" cy="1102519"/>
          </a:xfrm>
        </p:spPr>
        <p:txBody>
          <a:bodyPr>
            <a:normAutofit fontScale="90000"/>
          </a:bodyPr>
          <a:lstStyle/>
          <a:p>
            <a:r>
              <a:rPr lang="en-US" sz="4800" dirty="0"/>
              <a:t>Grass Valley Sewer PER</a:t>
            </a:r>
            <a:br>
              <a:rPr lang="en-US" sz="4800" dirty="0"/>
            </a:br>
            <a:r>
              <a:rPr lang="en-US" sz="4800" dirty="0"/>
              <a:t>Findings and Recommendations</a:t>
            </a:r>
          </a:p>
        </p:txBody>
      </p:sp>
      <p:pic>
        <p:nvPicPr>
          <p:cNvPr id="5" name="Picture 4">
            <a:extLst>
              <a:ext uri="{FF2B5EF4-FFF2-40B4-BE49-F238E27FC236}">
                <a16:creationId xmlns:a16="http://schemas.microsoft.com/office/drawing/2014/main" id="{F3434710-EBC4-4D7F-8EAF-8DD71F0EDB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50584" y="1598576"/>
            <a:ext cx="3671430" cy="3182974"/>
          </a:xfrm>
          <a:prstGeom prst="rect">
            <a:avLst/>
          </a:prstGeom>
        </p:spPr>
      </p:pic>
    </p:spTree>
    <p:extLst>
      <p:ext uri="{BB962C8B-B14F-4D97-AF65-F5344CB8AC3E}">
        <p14:creationId xmlns:p14="http://schemas.microsoft.com/office/powerpoint/2010/main" val="17114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259AC-56EB-48E3-895D-436BEEA21FF8}"/>
              </a:ext>
            </a:extLst>
          </p:cNvPr>
          <p:cNvSpPr>
            <a:spLocks noGrp="1"/>
          </p:cNvSpPr>
          <p:nvPr>
            <p:ph type="title"/>
          </p:nvPr>
        </p:nvSpPr>
        <p:spPr/>
        <p:txBody>
          <a:bodyPr/>
          <a:lstStyle/>
          <a:p>
            <a:r>
              <a:rPr lang="en-US" dirty="0"/>
              <a:t>Alternative 2 – Construct Mechanical WWTF</a:t>
            </a:r>
          </a:p>
        </p:txBody>
      </p:sp>
      <p:pic>
        <p:nvPicPr>
          <p:cNvPr id="3" name="Picture 2">
            <a:extLst>
              <a:ext uri="{FF2B5EF4-FFF2-40B4-BE49-F238E27FC236}">
                <a16:creationId xmlns:a16="http://schemas.microsoft.com/office/drawing/2014/main" id="{CA224125-71BC-4739-9A45-E4970F27AE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14248" y="950839"/>
            <a:ext cx="5048752" cy="3528770"/>
          </a:xfrm>
          <a:prstGeom prst="rect">
            <a:avLst/>
          </a:prstGeom>
          <a:ln w="12700">
            <a:solidFill>
              <a:schemeClr val="tx1"/>
            </a:solidFill>
          </a:ln>
        </p:spPr>
      </p:pic>
      <p:sp>
        <p:nvSpPr>
          <p:cNvPr id="8" name="Content Placeholder 5">
            <a:extLst>
              <a:ext uri="{FF2B5EF4-FFF2-40B4-BE49-F238E27FC236}">
                <a16:creationId xmlns:a16="http://schemas.microsoft.com/office/drawing/2014/main" id="{7BF24597-161A-4A11-84CF-D9842A5DDDC9}"/>
              </a:ext>
            </a:extLst>
          </p:cNvPr>
          <p:cNvSpPr>
            <a:spLocks noGrp="1"/>
          </p:cNvSpPr>
          <p:nvPr>
            <p:ph sz="half" idx="2"/>
          </p:nvPr>
        </p:nvSpPr>
        <p:spPr>
          <a:xfrm>
            <a:off x="990600" y="819150"/>
            <a:ext cx="2819400" cy="3373511"/>
          </a:xfrm>
        </p:spPr>
        <p:txBody>
          <a:bodyPr>
            <a:normAutofit/>
          </a:bodyPr>
          <a:lstStyle/>
          <a:p>
            <a:pPr marL="0" indent="0">
              <a:buNone/>
            </a:pPr>
            <a:r>
              <a:rPr lang="en-US" b="1" dirty="0"/>
              <a:t>System Parameters:</a:t>
            </a:r>
          </a:p>
          <a:p>
            <a:r>
              <a:rPr lang="en-US" dirty="0"/>
              <a:t>Collection system: 59,000 LF of gravity sewer; 6,300 LF of force main, and 3 lift stations in the project area</a:t>
            </a:r>
          </a:p>
          <a:p>
            <a:r>
              <a:rPr lang="en-US" dirty="0"/>
              <a:t>Mechanical Treatment Facility</a:t>
            </a:r>
          </a:p>
          <a:p>
            <a:r>
              <a:rPr lang="en-US" dirty="0"/>
              <a:t>Rapid Infiltration Basins (RIBs)</a:t>
            </a:r>
          </a:p>
          <a:p>
            <a:pPr marL="0" indent="0">
              <a:buNone/>
            </a:pPr>
            <a:r>
              <a:rPr lang="en-US" b="1" dirty="0"/>
              <a:t>Cost Estimates:</a:t>
            </a:r>
          </a:p>
          <a:p>
            <a:r>
              <a:rPr lang="en-US" dirty="0"/>
              <a:t>Capital = $27.8 million</a:t>
            </a:r>
          </a:p>
          <a:p>
            <a:r>
              <a:rPr lang="en-US" dirty="0"/>
              <a:t>Annual O&amp;M = $353,700</a:t>
            </a:r>
          </a:p>
        </p:txBody>
      </p:sp>
      <p:sp>
        <p:nvSpPr>
          <p:cNvPr id="9" name="Content Placeholder 5">
            <a:extLst>
              <a:ext uri="{FF2B5EF4-FFF2-40B4-BE49-F238E27FC236}">
                <a16:creationId xmlns:a16="http://schemas.microsoft.com/office/drawing/2014/main" id="{2E0EA29C-49F1-AB2A-9588-0A4DC1BE1E4F}"/>
              </a:ext>
            </a:extLst>
          </p:cNvPr>
          <p:cNvSpPr txBox="1">
            <a:spLocks/>
          </p:cNvSpPr>
          <p:nvPr/>
        </p:nvSpPr>
        <p:spPr>
          <a:xfrm>
            <a:off x="990600" y="4597376"/>
            <a:ext cx="7086600" cy="320844"/>
          </a:xfrm>
          <a:prstGeom prst="rect">
            <a:avLst/>
          </a:prstGeom>
        </p:spPr>
        <p:txBody>
          <a:bodyPr vert="horz" lIns="91440" tIns="45720" rIns="91440" bIns="45720" rtlCol="0">
            <a:normAutofit fontScale="92500"/>
          </a:bodyPr>
          <a:lstStyle>
            <a:lvl1pPr marL="231458" indent="-231458"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215"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9pPr>
          </a:lstStyle>
          <a:p>
            <a:pPr marL="0" indent="0" fontAlgn="auto">
              <a:spcAft>
                <a:spcPts val="0"/>
              </a:spcAft>
              <a:buNone/>
            </a:pPr>
            <a:r>
              <a:rPr lang="en-US" dirty="0"/>
              <a:t>*Not a part of this study, but water disposal can be accomplished with reuse application</a:t>
            </a:r>
          </a:p>
          <a:p>
            <a:pPr marL="0" indent="0" fontAlgn="auto">
              <a:spcAft>
                <a:spcPts val="0"/>
              </a:spcAft>
              <a:buFont typeface="Arial" pitchFamily="34" charset="0"/>
              <a:buNone/>
            </a:pPr>
            <a:endParaRPr lang="en-US" dirty="0"/>
          </a:p>
        </p:txBody>
      </p:sp>
    </p:spTree>
    <p:extLst>
      <p:ext uri="{BB962C8B-B14F-4D97-AF65-F5344CB8AC3E}">
        <p14:creationId xmlns:p14="http://schemas.microsoft.com/office/powerpoint/2010/main" val="204083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3835-BE59-3E87-1E15-E11569E1B585}"/>
              </a:ext>
            </a:extLst>
          </p:cNvPr>
          <p:cNvSpPr>
            <a:spLocks noGrp="1"/>
          </p:cNvSpPr>
          <p:nvPr>
            <p:ph type="title"/>
          </p:nvPr>
        </p:nvSpPr>
        <p:spPr/>
        <p:txBody>
          <a:bodyPr/>
          <a:lstStyle/>
          <a:p>
            <a:r>
              <a:rPr lang="en-US" dirty="0"/>
              <a:t>Alternative 3 – Construct Treatment Ponds</a:t>
            </a:r>
          </a:p>
        </p:txBody>
      </p:sp>
      <p:sp>
        <p:nvSpPr>
          <p:cNvPr id="4" name="Content Placeholder 3">
            <a:extLst>
              <a:ext uri="{FF2B5EF4-FFF2-40B4-BE49-F238E27FC236}">
                <a16:creationId xmlns:a16="http://schemas.microsoft.com/office/drawing/2014/main" id="{F54E6ACB-F326-5254-D2EB-1D74B6BEFAC7}"/>
              </a:ext>
            </a:extLst>
          </p:cNvPr>
          <p:cNvSpPr>
            <a:spLocks noGrp="1"/>
          </p:cNvSpPr>
          <p:nvPr>
            <p:ph sz="half" idx="2"/>
          </p:nvPr>
        </p:nvSpPr>
        <p:spPr>
          <a:xfrm>
            <a:off x="1053915" y="972722"/>
            <a:ext cx="2832285" cy="3199228"/>
          </a:xfrm>
        </p:spPr>
        <p:txBody>
          <a:bodyPr>
            <a:normAutofit lnSpcReduction="10000"/>
          </a:bodyPr>
          <a:lstStyle/>
          <a:p>
            <a:pPr marL="0" indent="0">
              <a:buNone/>
            </a:pPr>
            <a:r>
              <a:rPr lang="en-US" b="1" dirty="0"/>
              <a:t>System Parameters:</a:t>
            </a:r>
          </a:p>
          <a:p>
            <a:r>
              <a:rPr lang="en-US" dirty="0"/>
              <a:t>Collection system: 59,000 LF of gravity sewer; 6,300 LF of force main, and  3 lift stations within the project area</a:t>
            </a:r>
          </a:p>
          <a:p>
            <a:r>
              <a:rPr lang="en-US" dirty="0"/>
              <a:t>Treatment Ponds</a:t>
            </a:r>
          </a:p>
          <a:p>
            <a:r>
              <a:rPr lang="en-US" dirty="0"/>
              <a:t>Rapid Infiltration Basins (RIBs)</a:t>
            </a:r>
          </a:p>
          <a:p>
            <a:pPr marL="0" indent="0">
              <a:buNone/>
            </a:pPr>
            <a:r>
              <a:rPr lang="en-US" b="1" dirty="0"/>
              <a:t>Cost Estimates:</a:t>
            </a:r>
          </a:p>
          <a:p>
            <a:pPr marL="0" indent="0">
              <a:buNone/>
            </a:pPr>
            <a:r>
              <a:rPr lang="en-US" dirty="0"/>
              <a:t>Capital = $23.2 million</a:t>
            </a:r>
          </a:p>
          <a:p>
            <a:pPr marL="0" indent="0">
              <a:buNone/>
            </a:pPr>
            <a:r>
              <a:rPr lang="en-US" dirty="0"/>
              <a:t>Annual O&amp;M = $341,700</a:t>
            </a:r>
          </a:p>
        </p:txBody>
      </p:sp>
      <p:pic>
        <p:nvPicPr>
          <p:cNvPr id="10" name="Picture 9">
            <a:extLst>
              <a:ext uri="{FF2B5EF4-FFF2-40B4-BE49-F238E27FC236}">
                <a16:creationId xmlns:a16="http://schemas.microsoft.com/office/drawing/2014/main" id="{13237A1C-8F3A-1C7D-72D5-6951F80251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200" y="1116293"/>
            <a:ext cx="5018819" cy="2910914"/>
          </a:xfrm>
          <a:prstGeom prst="rect">
            <a:avLst/>
          </a:prstGeom>
          <a:ln w="12700">
            <a:solidFill>
              <a:schemeClr val="tx1"/>
            </a:solidFill>
          </a:ln>
        </p:spPr>
      </p:pic>
    </p:spTree>
    <p:extLst>
      <p:ext uri="{BB962C8B-B14F-4D97-AF65-F5344CB8AC3E}">
        <p14:creationId xmlns:p14="http://schemas.microsoft.com/office/powerpoint/2010/main" val="53526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F431-0010-4F34-B319-45E2F88D830D}"/>
              </a:ext>
            </a:extLst>
          </p:cNvPr>
          <p:cNvSpPr>
            <a:spLocks noGrp="1"/>
          </p:cNvSpPr>
          <p:nvPr>
            <p:ph type="title"/>
          </p:nvPr>
        </p:nvSpPr>
        <p:spPr/>
        <p:txBody>
          <a:bodyPr>
            <a:normAutofit/>
          </a:bodyPr>
          <a:lstStyle/>
          <a:p>
            <a:r>
              <a:rPr lang="en-US" dirty="0"/>
              <a:t>Alternative Cost Analysis</a:t>
            </a:r>
          </a:p>
        </p:txBody>
      </p:sp>
      <p:graphicFrame>
        <p:nvGraphicFramePr>
          <p:cNvPr id="10" name="Content Placeholder 9">
            <a:extLst>
              <a:ext uri="{FF2B5EF4-FFF2-40B4-BE49-F238E27FC236}">
                <a16:creationId xmlns:a16="http://schemas.microsoft.com/office/drawing/2014/main" id="{5C41D1D7-9B75-4544-96E8-17402C724468}"/>
              </a:ext>
            </a:extLst>
          </p:cNvPr>
          <p:cNvGraphicFramePr>
            <a:graphicFrameLocks noGrp="1"/>
          </p:cNvGraphicFramePr>
          <p:nvPr>
            <p:ph sz="half" idx="2"/>
            <p:extLst>
              <p:ext uri="{D42A27DB-BD31-4B8C-83A1-F6EECF244321}">
                <p14:modId xmlns:p14="http://schemas.microsoft.com/office/powerpoint/2010/main" val="4209042321"/>
              </p:ext>
            </p:extLst>
          </p:nvPr>
        </p:nvGraphicFramePr>
        <p:xfrm>
          <a:off x="1070918" y="1124183"/>
          <a:ext cx="7615882" cy="1963196"/>
        </p:xfrm>
        <a:graphic>
          <a:graphicData uri="http://schemas.openxmlformats.org/drawingml/2006/table">
            <a:tbl>
              <a:tblPr firstRow="1" firstCol="1" bandRow="1"/>
              <a:tblGrid>
                <a:gridCol w="1709306">
                  <a:extLst>
                    <a:ext uri="{9D8B030D-6E8A-4147-A177-3AD203B41FA5}">
                      <a16:colId xmlns:a16="http://schemas.microsoft.com/office/drawing/2014/main" val="461488197"/>
                    </a:ext>
                  </a:extLst>
                </a:gridCol>
                <a:gridCol w="1280416">
                  <a:extLst>
                    <a:ext uri="{9D8B030D-6E8A-4147-A177-3AD203B41FA5}">
                      <a16:colId xmlns:a16="http://schemas.microsoft.com/office/drawing/2014/main" val="112959457"/>
                    </a:ext>
                  </a:extLst>
                </a:gridCol>
                <a:gridCol w="1560395">
                  <a:extLst>
                    <a:ext uri="{9D8B030D-6E8A-4147-A177-3AD203B41FA5}">
                      <a16:colId xmlns:a16="http://schemas.microsoft.com/office/drawing/2014/main" val="1650115516"/>
                    </a:ext>
                  </a:extLst>
                </a:gridCol>
                <a:gridCol w="1364971">
                  <a:extLst>
                    <a:ext uri="{9D8B030D-6E8A-4147-A177-3AD203B41FA5}">
                      <a16:colId xmlns:a16="http://schemas.microsoft.com/office/drawing/2014/main" val="2312787022"/>
                    </a:ext>
                  </a:extLst>
                </a:gridCol>
                <a:gridCol w="1700794">
                  <a:extLst>
                    <a:ext uri="{9D8B030D-6E8A-4147-A177-3AD203B41FA5}">
                      <a16:colId xmlns:a16="http://schemas.microsoft.com/office/drawing/2014/main" val="2054394334"/>
                    </a:ext>
                  </a:extLst>
                </a:gridCol>
              </a:tblGrid>
              <a:tr h="392639">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Alternative</a:t>
                      </a:r>
                      <a:endParaRPr lang="en-US" sz="1100" dirty="0">
                        <a:effectLst/>
                        <a:latin typeface="Times New Roman" panose="02020603050405020304" pitchFamily="18" charset="0"/>
                        <a:ea typeface="Calibri" panose="020F0502020204030204" pitchFamily="34" charset="0"/>
                      </a:endParaRP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Capital Cost</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Annual O&amp;M Cost</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rPr>
                        <a:t>O&amp;M NPV</a:t>
                      </a:r>
                      <a:endParaRPr lang="en-US" sz="1100" dirty="0">
                        <a:effectLst/>
                        <a:latin typeface="Times New Roman" panose="02020603050405020304" pitchFamily="18" charset="0"/>
                        <a:ea typeface="Calibri" panose="020F0502020204030204" pitchFamily="34" charset="0"/>
                      </a:endParaRP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Total NPV</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33952436"/>
                  </a:ext>
                </a:extLst>
              </a:tr>
              <a:tr h="523519">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Alternative 1 – Connect to City of Winnemucca Sewer</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$28,713,700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($769,300)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$16,993,600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$45,707,300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381431"/>
                  </a:ext>
                </a:extLst>
              </a:tr>
              <a:tr h="523519">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Alternative 2 – Mechanical WWTF</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$27,796,200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($353,700)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$7,813,100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$35,582,300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982370"/>
                  </a:ext>
                </a:extLst>
              </a:tr>
              <a:tr h="523519">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Alternative 3 – Treatment Ponds</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$23,244,300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($341,700)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$7,548,000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$30,792,300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891404"/>
                  </a:ext>
                </a:extLst>
              </a:tr>
            </a:tbl>
          </a:graphicData>
        </a:graphic>
      </p:graphicFrame>
      <p:sp>
        <p:nvSpPr>
          <p:cNvPr id="8" name="Content Placeholder 7">
            <a:extLst>
              <a:ext uri="{FF2B5EF4-FFF2-40B4-BE49-F238E27FC236}">
                <a16:creationId xmlns:a16="http://schemas.microsoft.com/office/drawing/2014/main" id="{EE5B9A52-4F86-0A95-D327-155FC49178A1}"/>
              </a:ext>
            </a:extLst>
          </p:cNvPr>
          <p:cNvSpPr>
            <a:spLocks noGrp="1"/>
          </p:cNvSpPr>
          <p:nvPr>
            <p:ph sz="quarter" idx="4"/>
          </p:nvPr>
        </p:nvSpPr>
        <p:spPr>
          <a:xfrm>
            <a:off x="1070918" y="3146423"/>
            <a:ext cx="3962400" cy="228600"/>
          </a:xfrm>
        </p:spPr>
        <p:txBody>
          <a:bodyPr>
            <a:normAutofit fontScale="62500" lnSpcReduction="20000"/>
          </a:bodyPr>
          <a:lstStyle/>
          <a:p>
            <a:pPr marL="0" indent="0">
              <a:buNone/>
            </a:pPr>
            <a:r>
              <a:rPr lang="en-US" dirty="0"/>
              <a:t>*O&amp;M NPV considered a period of 20 years and a discount rate of -0.5%</a:t>
            </a:r>
          </a:p>
        </p:txBody>
      </p:sp>
      <p:sp>
        <p:nvSpPr>
          <p:cNvPr id="14" name="Content Placeholder 7">
            <a:extLst>
              <a:ext uri="{FF2B5EF4-FFF2-40B4-BE49-F238E27FC236}">
                <a16:creationId xmlns:a16="http://schemas.microsoft.com/office/drawing/2014/main" id="{EB1CAAB2-13AE-ECFE-ABD4-7AB8998FCFFD}"/>
              </a:ext>
            </a:extLst>
          </p:cNvPr>
          <p:cNvSpPr txBox="1">
            <a:spLocks/>
          </p:cNvSpPr>
          <p:nvPr/>
        </p:nvSpPr>
        <p:spPr>
          <a:xfrm>
            <a:off x="1070918" y="3434067"/>
            <a:ext cx="7082482" cy="1347483"/>
          </a:xfrm>
          <a:prstGeom prst="rect">
            <a:avLst/>
          </a:prstGeom>
        </p:spPr>
        <p:txBody>
          <a:bodyPr vert="horz" lIns="91440" tIns="45720" rIns="91440" bIns="45720" rtlCol="0">
            <a:normAutofit lnSpcReduction="10000"/>
          </a:bodyPr>
          <a:lstStyle>
            <a:lvl1pPr marL="231458" indent="-231458"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215"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080" kern="1200">
                <a:solidFill>
                  <a:schemeClr val="tx1"/>
                </a:solidFill>
                <a:latin typeface="+mn-lt"/>
                <a:ea typeface="+mn-ea"/>
                <a:cs typeface="+mn-cs"/>
              </a:defRPr>
            </a:lvl9pPr>
          </a:lstStyle>
          <a:p>
            <a:pPr fontAlgn="auto">
              <a:spcAft>
                <a:spcPts val="0"/>
              </a:spcAft>
            </a:pPr>
            <a:r>
              <a:rPr lang="en-US" dirty="0"/>
              <a:t>Alternative 3 appears to be the most cost-effect solution based on net present value; however, it does not provide opportunity for growth in Grass Valley</a:t>
            </a:r>
          </a:p>
          <a:p>
            <a:pPr fontAlgn="auto">
              <a:spcAft>
                <a:spcPts val="0"/>
              </a:spcAft>
            </a:pPr>
            <a:r>
              <a:rPr lang="en-US" dirty="0"/>
              <a:t>As need for capacity increases, treatment ponds would likely be replaced by mechanical treatment </a:t>
            </a:r>
          </a:p>
          <a:p>
            <a:pPr fontAlgn="auto">
              <a:spcAft>
                <a:spcPts val="0"/>
              </a:spcAft>
            </a:pPr>
            <a:r>
              <a:rPr lang="en-US" dirty="0"/>
              <a:t>Treatment ponds do not remove nitrates as effectively as mechanical treatment</a:t>
            </a:r>
          </a:p>
        </p:txBody>
      </p:sp>
    </p:spTree>
    <p:extLst>
      <p:ext uri="{BB962C8B-B14F-4D97-AF65-F5344CB8AC3E}">
        <p14:creationId xmlns:p14="http://schemas.microsoft.com/office/powerpoint/2010/main" val="419764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E89D-5B31-0730-0102-B8A5AAD1F7EE}"/>
              </a:ext>
            </a:extLst>
          </p:cNvPr>
          <p:cNvSpPr>
            <a:spLocks noGrp="1"/>
          </p:cNvSpPr>
          <p:nvPr>
            <p:ph type="title"/>
          </p:nvPr>
        </p:nvSpPr>
        <p:spPr/>
        <p:txBody>
          <a:bodyPr/>
          <a:lstStyle/>
          <a:p>
            <a:r>
              <a:rPr lang="en-US" dirty="0"/>
              <a:t>Non-Monetary Alternative Comparison</a:t>
            </a:r>
          </a:p>
        </p:txBody>
      </p:sp>
      <p:graphicFrame>
        <p:nvGraphicFramePr>
          <p:cNvPr id="8" name="Content Placeholder 9">
            <a:extLst>
              <a:ext uri="{FF2B5EF4-FFF2-40B4-BE49-F238E27FC236}">
                <a16:creationId xmlns:a16="http://schemas.microsoft.com/office/drawing/2014/main" id="{4FBFAEAC-B2BF-79AD-73B1-D41012030953}"/>
              </a:ext>
            </a:extLst>
          </p:cNvPr>
          <p:cNvGraphicFramePr>
            <a:graphicFrameLocks/>
          </p:cNvGraphicFramePr>
          <p:nvPr>
            <p:extLst>
              <p:ext uri="{D42A27DB-BD31-4B8C-83A1-F6EECF244321}">
                <p14:modId xmlns:p14="http://schemas.microsoft.com/office/powerpoint/2010/main" val="3477069039"/>
              </p:ext>
            </p:extLst>
          </p:nvPr>
        </p:nvGraphicFramePr>
        <p:xfrm>
          <a:off x="1843056" y="895350"/>
          <a:ext cx="5915088" cy="2560320"/>
        </p:xfrm>
        <a:graphic>
          <a:graphicData uri="http://schemas.openxmlformats.org/drawingml/2006/table">
            <a:tbl>
              <a:tblPr firstRow="1" firstCol="1" bandRow="1"/>
              <a:tblGrid>
                <a:gridCol w="1709306">
                  <a:extLst>
                    <a:ext uri="{9D8B030D-6E8A-4147-A177-3AD203B41FA5}">
                      <a16:colId xmlns:a16="http://schemas.microsoft.com/office/drawing/2014/main" val="461488197"/>
                    </a:ext>
                  </a:extLst>
                </a:gridCol>
                <a:gridCol w="1414894">
                  <a:extLst>
                    <a:ext uri="{9D8B030D-6E8A-4147-A177-3AD203B41FA5}">
                      <a16:colId xmlns:a16="http://schemas.microsoft.com/office/drawing/2014/main" val="112959457"/>
                    </a:ext>
                  </a:extLst>
                </a:gridCol>
                <a:gridCol w="1425917">
                  <a:extLst>
                    <a:ext uri="{9D8B030D-6E8A-4147-A177-3AD203B41FA5}">
                      <a16:colId xmlns:a16="http://schemas.microsoft.com/office/drawing/2014/main" val="1650115516"/>
                    </a:ext>
                  </a:extLst>
                </a:gridCol>
                <a:gridCol w="1364971">
                  <a:extLst>
                    <a:ext uri="{9D8B030D-6E8A-4147-A177-3AD203B41FA5}">
                      <a16:colId xmlns:a16="http://schemas.microsoft.com/office/drawing/2014/main" val="2312787022"/>
                    </a:ext>
                  </a:extLst>
                </a:gridCol>
              </a:tblGrid>
              <a:tr h="392639">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Non-Monetary Factor</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Alternative 1</a:t>
                      </a:r>
                    </a:p>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Connect to Winnemucca Sewer</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Alternative 2</a:t>
                      </a:r>
                    </a:p>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Construct a Mechanical WWTF</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rPr>
                        <a:t>Alternative 3</a:t>
                      </a:r>
                    </a:p>
                    <a:p>
                      <a:pPr marL="0" marR="0" algn="ctr">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rPr>
                        <a:t>Construct Treatment Ponds</a:t>
                      </a:r>
                      <a:endParaRPr lang="en-US" sz="1100" dirty="0">
                        <a:effectLst/>
                        <a:latin typeface="Times New Roman" panose="02020603050405020304" pitchFamily="18" charset="0"/>
                        <a:ea typeface="Calibri" panose="020F0502020204030204" pitchFamily="34" charset="0"/>
                      </a:endParaRP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33952436"/>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Constructability</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4</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4381431"/>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Flexibility</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982370"/>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Long-Term Feasibility</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891404"/>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Ease of Operation</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4</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0740935"/>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Reliability</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082916"/>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Environmental Impact</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069022"/>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Land Requirement</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4</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612495"/>
                  </a:ext>
                </a:extLst>
              </a:tr>
              <a:tr h="228600">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Master Planning Emphasis</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3</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1</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dirty="0">
                          <a:effectLst/>
                          <a:latin typeface="Times New Roman" panose="02020603050405020304" pitchFamily="18" charset="0"/>
                          <a:ea typeface="Calibri" panose="020F0502020204030204" pitchFamily="34" charset="0"/>
                        </a:rPr>
                        <a:t>2</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688453"/>
                  </a:ext>
                </a:extLst>
              </a:tr>
              <a:tr h="228600">
                <a:tc>
                  <a:txBody>
                    <a:bodyPr/>
                    <a:lstStyle/>
                    <a:p>
                      <a:pPr marL="0" marR="0" algn="r">
                        <a:spcBef>
                          <a:spcPts val="0"/>
                        </a:spcBef>
                        <a:spcAft>
                          <a:spcPts val="0"/>
                        </a:spcAft>
                      </a:pPr>
                      <a:r>
                        <a:rPr lang="en-US" sz="1100" b="1" dirty="0">
                          <a:effectLst/>
                          <a:latin typeface="Times New Roman" panose="02020603050405020304" pitchFamily="18" charset="0"/>
                          <a:ea typeface="Calibri" panose="020F0502020204030204" pitchFamily="34" charset="0"/>
                        </a:rPr>
                        <a:t>Overall Score</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19</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18</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dirty="0">
                          <a:effectLst/>
                          <a:latin typeface="Times New Roman" panose="02020603050405020304" pitchFamily="18" charset="0"/>
                          <a:ea typeface="Calibri" panose="020F0502020204030204" pitchFamily="34" charset="0"/>
                        </a:rPr>
                        <a:t>20</a:t>
                      </a:r>
                    </a:p>
                  </a:txBody>
                  <a:tcPr marL="58943" marR="58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561264"/>
                  </a:ext>
                </a:extLst>
              </a:tr>
            </a:tbl>
          </a:graphicData>
        </a:graphic>
      </p:graphicFrame>
      <p:sp>
        <p:nvSpPr>
          <p:cNvPr id="5" name="Content Placeholder 4">
            <a:extLst>
              <a:ext uri="{FF2B5EF4-FFF2-40B4-BE49-F238E27FC236}">
                <a16:creationId xmlns:a16="http://schemas.microsoft.com/office/drawing/2014/main" id="{E5B26FF9-CE7F-FACC-E2C9-9B94343EC27A}"/>
              </a:ext>
            </a:extLst>
          </p:cNvPr>
          <p:cNvSpPr>
            <a:spLocks noGrp="1"/>
          </p:cNvSpPr>
          <p:nvPr>
            <p:ph sz="half" idx="2"/>
          </p:nvPr>
        </p:nvSpPr>
        <p:spPr>
          <a:xfrm>
            <a:off x="1562100" y="3659397"/>
            <a:ext cx="6477000" cy="1196067"/>
          </a:xfrm>
        </p:spPr>
        <p:txBody>
          <a:bodyPr>
            <a:normAutofit fontScale="92500"/>
          </a:bodyPr>
          <a:lstStyle/>
          <a:p>
            <a:r>
              <a:rPr lang="en-US" dirty="0"/>
              <a:t>Alternative 2 (lowest value) provides the best score for the considered factors because it has a greater flexibility to comply with regulations, long-term ability to adapt to growth in Grass Valley, and best meets goals outlined in the </a:t>
            </a:r>
            <a:r>
              <a:rPr lang="en-US" i="1" dirty="0"/>
              <a:t>Humboldt County Master Plan </a:t>
            </a:r>
            <a:r>
              <a:rPr lang="en-US" dirty="0"/>
              <a:t>to protect groundwater resources. </a:t>
            </a:r>
          </a:p>
        </p:txBody>
      </p:sp>
    </p:spTree>
    <p:extLst>
      <p:ext uri="{BB962C8B-B14F-4D97-AF65-F5344CB8AC3E}">
        <p14:creationId xmlns:p14="http://schemas.microsoft.com/office/powerpoint/2010/main" val="196002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261C-42C4-4281-A343-5DB0BF75FAEA}"/>
              </a:ext>
            </a:extLst>
          </p:cNvPr>
          <p:cNvSpPr>
            <a:spLocks noGrp="1"/>
          </p:cNvSpPr>
          <p:nvPr>
            <p:ph type="title"/>
          </p:nvPr>
        </p:nvSpPr>
        <p:spPr/>
        <p:txBody>
          <a:bodyPr/>
          <a:lstStyle/>
          <a:p>
            <a:r>
              <a:rPr lang="en-US" dirty="0"/>
              <a:t>Recommended Alternative</a:t>
            </a:r>
          </a:p>
        </p:txBody>
      </p:sp>
      <p:pic>
        <p:nvPicPr>
          <p:cNvPr id="5" name="Picture 4">
            <a:extLst>
              <a:ext uri="{FF2B5EF4-FFF2-40B4-BE49-F238E27FC236}">
                <a16:creationId xmlns:a16="http://schemas.microsoft.com/office/drawing/2014/main" id="{45D386BE-D308-4BA5-BEE6-722046DDB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87161" y="742951"/>
            <a:ext cx="5198833" cy="3733800"/>
          </a:xfrm>
          <a:prstGeom prst="rect">
            <a:avLst/>
          </a:prstGeom>
          <a:ln>
            <a:solidFill>
              <a:schemeClr val="tx1"/>
            </a:solidFill>
          </a:ln>
        </p:spPr>
      </p:pic>
      <p:sp>
        <p:nvSpPr>
          <p:cNvPr id="3" name="Content Placeholder 2">
            <a:extLst>
              <a:ext uri="{FF2B5EF4-FFF2-40B4-BE49-F238E27FC236}">
                <a16:creationId xmlns:a16="http://schemas.microsoft.com/office/drawing/2014/main" id="{0540D914-528F-4723-AD60-BCD684D8B316}"/>
              </a:ext>
            </a:extLst>
          </p:cNvPr>
          <p:cNvSpPr>
            <a:spLocks noGrp="1"/>
          </p:cNvSpPr>
          <p:nvPr>
            <p:ph idx="1"/>
          </p:nvPr>
        </p:nvSpPr>
        <p:spPr>
          <a:xfrm>
            <a:off x="914400" y="819150"/>
            <a:ext cx="2833596" cy="4038599"/>
          </a:xfrm>
        </p:spPr>
        <p:txBody>
          <a:bodyPr lIns="45720" tIns="0" rIns="45720" bIns="0">
            <a:normAutofit fontScale="70000" lnSpcReduction="20000"/>
          </a:bodyPr>
          <a:lstStyle/>
          <a:p>
            <a:r>
              <a:rPr lang="en-US" dirty="0"/>
              <a:t>Construct a county owned and operated treatment facility consisting of the following:</a:t>
            </a:r>
          </a:p>
          <a:p>
            <a:pPr lvl="1"/>
            <a:r>
              <a:rPr lang="en-US" sz="2000" dirty="0"/>
              <a:t>Collection system as previously described with gravity sewer, force main, and at least 3 lift stations</a:t>
            </a:r>
          </a:p>
          <a:p>
            <a:pPr lvl="1"/>
            <a:r>
              <a:rPr lang="en-US" sz="2000" dirty="0"/>
              <a:t>Mechanical treatment facility </a:t>
            </a:r>
          </a:p>
          <a:p>
            <a:pPr lvl="1"/>
            <a:r>
              <a:rPr lang="en-US" sz="2000" dirty="0"/>
              <a:t>Rapid infiltration basins (RIBs) to collect effluent discharged from the WWTF to be filtrated back into the ground water aquifer</a:t>
            </a:r>
          </a:p>
          <a:p>
            <a:r>
              <a:rPr lang="en-US" dirty="0"/>
              <a:t>A preliminary environmental assessment concluded this proposed project would have no significant adverse impacts on the environment or habitations</a:t>
            </a:r>
          </a:p>
          <a:p>
            <a:pPr marL="308610" lvl="1" indent="0">
              <a:buNone/>
            </a:pPr>
            <a:endParaRPr lang="en-US" dirty="0"/>
          </a:p>
        </p:txBody>
      </p:sp>
    </p:spTree>
    <p:extLst>
      <p:ext uri="{BB962C8B-B14F-4D97-AF65-F5344CB8AC3E}">
        <p14:creationId xmlns:p14="http://schemas.microsoft.com/office/powerpoint/2010/main" val="186141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F431-0010-4F34-B319-45E2F88D830D}"/>
              </a:ext>
            </a:extLst>
          </p:cNvPr>
          <p:cNvSpPr>
            <a:spLocks noGrp="1"/>
          </p:cNvSpPr>
          <p:nvPr>
            <p:ph type="title"/>
          </p:nvPr>
        </p:nvSpPr>
        <p:spPr/>
        <p:txBody>
          <a:bodyPr>
            <a:normAutofit/>
          </a:bodyPr>
          <a:lstStyle/>
          <a:p>
            <a:r>
              <a:rPr lang="en-US" dirty="0"/>
              <a:t>Engineer’s Opinion of Probable Cost</a:t>
            </a:r>
          </a:p>
        </p:txBody>
      </p:sp>
      <p:graphicFrame>
        <p:nvGraphicFramePr>
          <p:cNvPr id="12" name="Content Placeholder 11">
            <a:extLst>
              <a:ext uri="{FF2B5EF4-FFF2-40B4-BE49-F238E27FC236}">
                <a16:creationId xmlns:a16="http://schemas.microsoft.com/office/drawing/2014/main" id="{5151CCA9-416F-4DDC-9A70-69A018FAC849}"/>
              </a:ext>
            </a:extLst>
          </p:cNvPr>
          <p:cNvGraphicFramePr>
            <a:graphicFrameLocks noGrp="1"/>
          </p:cNvGraphicFramePr>
          <p:nvPr>
            <p:ph sz="quarter" idx="4"/>
            <p:extLst>
              <p:ext uri="{D42A27DB-BD31-4B8C-83A1-F6EECF244321}">
                <p14:modId xmlns:p14="http://schemas.microsoft.com/office/powerpoint/2010/main" val="3752236070"/>
              </p:ext>
            </p:extLst>
          </p:nvPr>
        </p:nvGraphicFramePr>
        <p:xfrm>
          <a:off x="1524000" y="1276350"/>
          <a:ext cx="3133571" cy="3081662"/>
        </p:xfrm>
        <a:graphic>
          <a:graphicData uri="http://schemas.openxmlformats.org/drawingml/2006/table">
            <a:tbl>
              <a:tblPr firstRow="1" firstCol="1" bandRow="1"/>
              <a:tblGrid>
                <a:gridCol w="2198148">
                  <a:extLst>
                    <a:ext uri="{9D8B030D-6E8A-4147-A177-3AD203B41FA5}">
                      <a16:colId xmlns:a16="http://schemas.microsoft.com/office/drawing/2014/main" val="607132895"/>
                    </a:ext>
                  </a:extLst>
                </a:gridCol>
                <a:gridCol w="195247">
                  <a:extLst>
                    <a:ext uri="{9D8B030D-6E8A-4147-A177-3AD203B41FA5}">
                      <a16:colId xmlns:a16="http://schemas.microsoft.com/office/drawing/2014/main" val="226888446"/>
                    </a:ext>
                  </a:extLst>
                </a:gridCol>
                <a:gridCol w="79381">
                  <a:extLst>
                    <a:ext uri="{9D8B030D-6E8A-4147-A177-3AD203B41FA5}">
                      <a16:colId xmlns:a16="http://schemas.microsoft.com/office/drawing/2014/main" val="138780620"/>
                    </a:ext>
                  </a:extLst>
                </a:gridCol>
                <a:gridCol w="660795">
                  <a:extLst>
                    <a:ext uri="{9D8B030D-6E8A-4147-A177-3AD203B41FA5}">
                      <a16:colId xmlns:a16="http://schemas.microsoft.com/office/drawing/2014/main" val="2424886997"/>
                    </a:ext>
                  </a:extLst>
                </a:gridCol>
              </a:tblGrid>
              <a:tr h="173206">
                <a:tc>
                  <a:txBody>
                    <a:bodyPr/>
                    <a:lstStyle/>
                    <a:p>
                      <a:pPr marL="0" marR="0" algn="ctr">
                        <a:spcBef>
                          <a:spcPts val="0"/>
                        </a:spcBef>
                        <a:spcAft>
                          <a:spcPts val="0"/>
                        </a:spcAft>
                      </a:pPr>
                      <a:r>
                        <a:rPr lang="en-US" sz="900" b="1" dirty="0">
                          <a:effectLst/>
                          <a:latin typeface="Times New Roman" panose="02020603050405020304" pitchFamily="18" charset="0"/>
                          <a:ea typeface="Calibri" panose="020F0502020204030204" pitchFamily="34" charset="0"/>
                        </a:rPr>
                        <a:t>Project Component</a:t>
                      </a: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r>
                        <a:rPr lang="en-US" sz="900" b="1" dirty="0">
                          <a:solidFill>
                            <a:srgbClr val="000000"/>
                          </a:solidFill>
                          <a:effectLst/>
                          <a:latin typeface="Times New Roman" panose="02020603050405020304" pitchFamily="18" charset="0"/>
                          <a:ea typeface="Calibri" panose="020F0502020204030204" pitchFamily="34" charset="0"/>
                        </a:rPr>
                        <a:t>Cost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66483339"/>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WWTF Construction</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5,065,600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25718"/>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Electrical Systems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788,300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45626"/>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Collection System Construction</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15,615,200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59613"/>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Lift Stations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705,000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574497"/>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Non-Construction Costs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5,622,100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503490"/>
                  </a:ext>
                </a:extLst>
              </a:tr>
              <a:tr h="173206">
                <a:tc>
                  <a:txBody>
                    <a:bodyPr/>
                    <a:lstStyle/>
                    <a:p>
                      <a:pPr marL="0" marR="0" algn="r">
                        <a:spcBef>
                          <a:spcPts val="0"/>
                        </a:spcBef>
                        <a:spcAft>
                          <a:spcPts val="0"/>
                        </a:spcAft>
                      </a:pPr>
                      <a:r>
                        <a:rPr lang="en-US" sz="900" b="1" dirty="0">
                          <a:effectLst/>
                          <a:latin typeface="Times New Roman" panose="02020603050405020304" pitchFamily="18" charset="0"/>
                          <a:ea typeface="Calibri" panose="020F0502020204030204" pitchFamily="34" charset="0"/>
                        </a:rPr>
                        <a:t>Total</a:t>
                      </a: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900" dirty="0">
                          <a:effectLst/>
                          <a:latin typeface="Times New Roman" panose="02020603050405020304" pitchFamily="18" charset="0"/>
                          <a:ea typeface="Calibri" panose="020F0502020204030204" pitchFamily="34" charset="0"/>
                        </a:rPr>
                        <a: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27,796,200</a:t>
                      </a:r>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438409"/>
                  </a:ext>
                </a:extLst>
              </a:tr>
              <a:tr h="131574">
                <a:tc gridSpan="4">
                  <a:txBody>
                    <a:bodyPr/>
                    <a:lstStyle/>
                    <a:p>
                      <a:pPr marL="0" marR="0" algn="r">
                        <a:spcBef>
                          <a:spcPts val="0"/>
                        </a:spcBef>
                        <a:spcAft>
                          <a:spcPts val="0"/>
                        </a:spcAft>
                      </a:pP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0303638"/>
                  </a:ext>
                </a:extLst>
              </a:tr>
              <a:tr h="173206">
                <a:tc>
                  <a:txBody>
                    <a:bodyPr/>
                    <a:lstStyle/>
                    <a:p>
                      <a:pPr marL="0" marR="0" algn="ctr">
                        <a:spcBef>
                          <a:spcPts val="0"/>
                        </a:spcBef>
                        <a:spcAft>
                          <a:spcPts val="0"/>
                        </a:spcAft>
                      </a:pPr>
                      <a:r>
                        <a:rPr lang="en-US" sz="900" b="1" dirty="0">
                          <a:solidFill>
                            <a:srgbClr val="000000"/>
                          </a:solidFill>
                          <a:effectLst/>
                          <a:latin typeface="Times New Roman" panose="02020603050405020304" pitchFamily="18" charset="0"/>
                          <a:ea typeface="Calibri" panose="020F0502020204030204" pitchFamily="34" charset="0"/>
                        </a:rPr>
                        <a:t>Annual Operations and Maintenance</a:t>
                      </a: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r>
                        <a:rPr lang="en-US" sz="900" dirty="0">
                          <a:effectLst/>
                          <a:latin typeface="Times New Roman" panose="02020603050405020304" pitchFamily="18" charset="0"/>
                          <a:ea typeface="Calibri" panose="020F0502020204030204" pitchFamily="34" charset="0"/>
                        </a:rPr>
                        <a:t> </a:t>
                      </a:r>
                      <a:endParaRPr lang="en-US" dirty="0"/>
                    </a:p>
                  </a:txBody>
                  <a:tcPr marL="48149" marR="48149" marT="0"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6109122"/>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Salaries &amp; Benefits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142,000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364454"/>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Chemicals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38,000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508661"/>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Short Lived Asset Maintenance/Replacement</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10,400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969461"/>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Administrative &amp; Support Services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26,400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109238"/>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Energy Cost</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69,000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49573"/>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Sludge Disposal Hauling Equipment</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36,000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154140"/>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Sludge Disposal Fee</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30,000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442743"/>
                  </a:ext>
                </a:extLst>
              </a:tr>
              <a:tr h="173206">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Annual Discharge Permit Fee</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1,900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631207"/>
                  </a:ext>
                </a:extLst>
              </a:tr>
              <a:tr h="173206">
                <a:tc>
                  <a:txBody>
                    <a:bodyPr/>
                    <a:lstStyle/>
                    <a:p>
                      <a:pPr marL="0" marR="0" algn="r">
                        <a:spcBef>
                          <a:spcPts val="0"/>
                        </a:spcBef>
                        <a:spcAft>
                          <a:spcPts val="0"/>
                        </a:spcAft>
                      </a:pPr>
                      <a:r>
                        <a:rPr lang="en-US" sz="900" b="1" dirty="0">
                          <a:effectLst/>
                          <a:latin typeface="Times New Roman" panose="02020603050405020304" pitchFamily="18" charset="0"/>
                          <a:ea typeface="Calibri" panose="020F0502020204030204" pitchFamily="34" charset="0"/>
                        </a:rPr>
                        <a:t>Annual Operation Cost Total</a:t>
                      </a: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r>
                        <a:rPr lang="en-US" sz="900" dirty="0">
                          <a:effectLst/>
                          <a:latin typeface="Times New Roman" panose="02020603050405020304" pitchFamily="18" charset="0"/>
                          <a:ea typeface="Calibri" panose="020F0502020204030204" pitchFamily="34" charset="0"/>
                        </a:rPr>
                        <a:t>353,700</a:t>
                      </a:r>
                      <a:endParaRPr lang="en-US" sz="1400" dirty="0"/>
                    </a:p>
                  </a:txBody>
                  <a:tcPr marL="48149" marR="48149"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spcBef>
                          <a:spcPts val="0"/>
                        </a:spcBef>
                        <a:spcAft>
                          <a:spcPts val="0"/>
                        </a:spcAft>
                      </a:pPr>
                      <a:endParaRPr lang="en-US" sz="800" dirty="0">
                        <a:effectLst/>
                        <a:latin typeface="Times New Roman" panose="02020603050405020304" pitchFamily="18" charset="0"/>
                        <a:ea typeface="Calibri" panose="020F0502020204030204" pitchFamily="34" charset="0"/>
                      </a:endParaRPr>
                    </a:p>
                  </a:txBody>
                  <a:tcPr marL="48149" marR="48149"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97291"/>
                  </a:ext>
                </a:extLst>
              </a:tr>
            </a:tbl>
          </a:graphicData>
        </a:graphic>
      </p:graphicFrame>
      <p:sp>
        <p:nvSpPr>
          <p:cNvPr id="4" name="Text Placeholder 3">
            <a:extLst>
              <a:ext uri="{FF2B5EF4-FFF2-40B4-BE49-F238E27FC236}">
                <a16:creationId xmlns:a16="http://schemas.microsoft.com/office/drawing/2014/main" id="{10466043-3B31-C493-81D4-573D507E6BA5}"/>
              </a:ext>
            </a:extLst>
          </p:cNvPr>
          <p:cNvSpPr>
            <a:spLocks noGrp="1"/>
          </p:cNvSpPr>
          <p:nvPr>
            <p:ph type="body" sz="quarter" idx="3"/>
          </p:nvPr>
        </p:nvSpPr>
        <p:spPr>
          <a:xfrm>
            <a:off x="5105400" y="950839"/>
            <a:ext cx="3962400" cy="2514600"/>
          </a:xfrm>
        </p:spPr>
        <p:txBody>
          <a:bodyPr>
            <a:normAutofit lnSpcReduction="10000"/>
          </a:bodyPr>
          <a:lstStyle/>
          <a:p>
            <a:pPr marL="285750" indent="-285750">
              <a:buFont typeface="Arial" panose="020B0604020202020204" pitchFamily="34" charset="0"/>
              <a:buChar char="•"/>
            </a:pPr>
            <a:r>
              <a:rPr lang="en-US" b="0" dirty="0"/>
              <a:t>Construction and material cost estimates provided in this preliminary report are made based on recent construction costs of similar items</a:t>
            </a:r>
          </a:p>
          <a:p>
            <a:pPr marL="594360" lvl="1" indent="-285750">
              <a:buFont typeface="Arial" panose="020B0604020202020204" pitchFamily="34" charset="0"/>
              <a:buChar char="•"/>
            </a:pPr>
            <a:r>
              <a:rPr lang="en-US" b="0" dirty="0"/>
              <a:t>The actual construction bid is expected to vary from the estimate provided here due to changing economic factors</a:t>
            </a:r>
          </a:p>
          <a:p>
            <a:pPr marL="285750" indent="-285750">
              <a:buFont typeface="Arial" panose="020B0604020202020204" pitchFamily="34" charset="0"/>
              <a:buChar char="•"/>
            </a:pPr>
            <a:r>
              <a:rPr lang="en-US" b="0" dirty="0"/>
              <a:t>As the design is finalized and the project is prepared for bids a more precise estimate will be determined</a:t>
            </a:r>
          </a:p>
        </p:txBody>
      </p:sp>
    </p:spTree>
    <p:extLst>
      <p:ext uri="{BB962C8B-B14F-4D97-AF65-F5344CB8AC3E}">
        <p14:creationId xmlns:p14="http://schemas.microsoft.com/office/powerpoint/2010/main" val="347789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F431-0010-4F34-B319-45E2F88D830D}"/>
              </a:ext>
            </a:extLst>
          </p:cNvPr>
          <p:cNvSpPr>
            <a:spLocks noGrp="1"/>
          </p:cNvSpPr>
          <p:nvPr>
            <p:ph type="title"/>
          </p:nvPr>
        </p:nvSpPr>
        <p:spPr/>
        <p:txBody>
          <a:bodyPr>
            <a:normAutofit/>
          </a:bodyPr>
          <a:lstStyle/>
          <a:p>
            <a:r>
              <a:rPr lang="en-US" dirty="0"/>
              <a:t>Budget Example</a:t>
            </a:r>
          </a:p>
        </p:txBody>
      </p:sp>
      <p:graphicFrame>
        <p:nvGraphicFramePr>
          <p:cNvPr id="12" name="Content Placeholder 11">
            <a:extLst>
              <a:ext uri="{FF2B5EF4-FFF2-40B4-BE49-F238E27FC236}">
                <a16:creationId xmlns:a16="http://schemas.microsoft.com/office/drawing/2014/main" id="{5151CCA9-416F-4DDC-9A70-69A018FAC849}"/>
              </a:ext>
            </a:extLst>
          </p:cNvPr>
          <p:cNvGraphicFramePr>
            <a:graphicFrameLocks noGrp="1"/>
          </p:cNvGraphicFramePr>
          <p:nvPr>
            <p:ph sz="quarter" idx="4"/>
            <p:extLst>
              <p:ext uri="{D42A27DB-BD31-4B8C-83A1-F6EECF244321}">
                <p14:modId xmlns:p14="http://schemas.microsoft.com/office/powerpoint/2010/main" val="2661774039"/>
              </p:ext>
            </p:extLst>
          </p:nvPr>
        </p:nvGraphicFramePr>
        <p:xfrm>
          <a:off x="1524000" y="1276350"/>
          <a:ext cx="3505200" cy="1038019"/>
        </p:xfrm>
        <a:graphic>
          <a:graphicData uri="http://schemas.openxmlformats.org/drawingml/2006/table">
            <a:tbl>
              <a:tblPr firstRow="1" firstCol="1" bandRow="1"/>
              <a:tblGrid>
                <a:gridCol w="2490677">
                  <a:extLst>
                    <a:ext uri="{9D8B030D-6E8A-4147-A177-3AD203B41FA5}">
                      <a16:colId xmlns:a16="http://schemas.microsoft.com/office/drawing/2014/main" val="607132895"/>
                    </a:ext>
                  </a:extLst>
                </a:gridCol>
                <a:gridCol w="316945">
                  <a:extLst>
                    <a:ext uri="{9D8B030D-6E8A-4147-A177-3AD203B41FA5}">
                      <a16:colId xmlns:a16="http://schemas.microsoft.com/office/drawing/2014/main" val="226888446"/>
                    </a:ext>
                  </a:extLst>
                </a:gridCol>
                <a:gridCol w="697578">
                  <a:extLst>
                    <a:ext uri="{9D8B030D-6E8A-4147-A177-3AD203B41FA5}">
                      <a16:colId xmlns:a16="http://schemas.microsoft.com/office/drawing/2014/main" val="2424886997"/>
                    </a:ext>
                  </a:extLst>
                </a:gridCol>
              </a:tblGrid>
              <a:tr h="170544">
                <a:tc>
                  <a:txBody>
                    <a:bodyPr/>
                    <a:lstStyle/>
                    <a:p>
                      <a:pPr marL="0" marR="0" algn="ctr">
                        <a:spcBef>
                          <a:spcPts val="0"/>
                        </a:spcBef>
                        <a:spcAft>
                          <a:spcPts val="0"/>
                        </a:spcAft>
                      </a:pPr>
                      <a:r>
                        <a:rPr lang="en-US" sz="900" b="1" dirty="0">
                          <a:effectLst/>
                          <a:latin typeface="Times New Roman" panose="02020603050405020304" pitchFamily="18" charset="0"/>
                          <a:ea typeface="Calibri" panose="020F0502020204030204" pitchFamily="34" charset="0"/>
                        </a:rPr>
                        <a:t>Operational Item</a:t>
                      </a:r>
                      <a:endParaRPr lang="en-US" sz="900" dirty="0">
                        <a:effectLst/>
                        <a:latin typeface="Times New Roman" panose="02020603050405020304" pitchFamily="18" charset="0"/>
                        <a:ea typeface="Calibri" panose="020F0502020204030204" pitchFamily="34" charset="0"/>
                      </a:endParaRP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r>
                        <a:rPr lang="en-US" sz="900" b="1" dirty="0">
                          <a:solidFill>
                            <a:srgbClr val="000000"/>
                          </a:solidFill>
                          <a:effectLst/>
                          <a:latin typeface="Times New Roman" panose="02020603050405020304" pitchFamily="18" charset="0"/>
                          <a:ea typeface="Calibri" panose="020F0502020204030204" pitchFamily="34" charset="0"/>
                        </a:rPr>
                        <a:t>Cost</a:t>
                      </a:r>
                      <a:endParaRPr lang="en-US" dirty="0"/>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66483339"/>
                  </a:ext>
                </a:extLst>
              </a:tr>
              <a:tr h="173495">
                <a:tc>
                  <a:txBody>
                    <a:bodyPr/>
                    <a:lstStyle/>
                    <a:p>
                      <a:pPr marL="0" marR="0" algn="l">
                        <a:spcBef>
                          <a:spcPts val="200"/>
                        </a:spcBef>
                        <a:spcAft>
                          <a:spcPts val="0"/>
                        </a:spcAft>
                      </a:pPr>
                      <a:r>
                        <a:rPr lang="en-US" sz="1100" b="0" dirty="0">
                          <a:effectLst/>
                          <a:latin typeface="Times New Roman" panose="02020603050405020304" pitchFamily="18" charset="0"/>
                          <a:ea typeface="Calibri" panose="020F0502020204030204" pitchFamily="34" charset="0"/>
                        </a:rPr>
                        <a:t>Revenue Generated from Service Fees</a:t>
                      </a:r>
                      <a:endParaRPr lang="en-US" sz="1100" b="1" dirty="0">
                        <a:effectLst/>
                        <a:latin typeface="Times New Roman" panose="02020603050405020304" pitchFamily="18"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Times New Roman" panose="02020603050405020304" pitchFamily="18" charset="0"/>
                          <a:ea typeface="Calibri" panose="020F0502020204030204" pitchFamily="34" charset="0"/>
                        </a:rPr>
                        <a:t>432,600</a:t>
                      </a: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25718"/>
                  </a:ext>
                </a:extLst>
              </a:tr>
              <a:tr h="173495">
                <a:tc>
                  <a:txBody>
                    <a:bodyPr/>
                    <a:lstStyle/>
                    <a:p>
                      <a:pPr marL="0" marR="0" algn="l">
                        <a:spcBef>
                          <a:spcPts val="200"/>
                        </a:spcBef>
                        <a:spcAft>
                          <a:spcPts val="200"/>
                        </a:spcAft>
                      </a:pPr>
                      <a:r>
                        <a:rPr lang="en-US" sz="1100" dirty="0">
                          <a:effectLst/>
                          <a:latin typeface="Times New Roman" panose="02020603050405020304" pitchFamily="18" charset="0"/>
                          <a:ea typeface="Calibri" panose="020F0502020204030204" pitchFamily="34" charset="0"/>
                        </a:rPr>
                        <a:t>Annual Loan Payment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200"/>
                        </a:spcBef>
                        <a:spcAft>
                          <a:spcPts val="200"/>
                        </a:spcAft>
                      </a:pPr>
                      <a:r>
                        <a:rPr lang="en-US" sz="1100" dirty="0">
                          <a:effectLst/>
                          <a:latin typeface="Times New Roman" panose="02020603050405020304" pitchFamily="18" charset="0"/>
                          <a:ea typeface="Calibri" panose="020F0502020204030204" pitchFamily="34" charset="0"/>
                        </a:rPr>
                        <a:t>(69,500)</a:t>
                      </a: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45626"/>
                  </a:ext>
                </a:extLst>
              </a:tr>
              <a:tr h="173495">
                <a:tc>
                  <a:txBody>
                    <a:bodyPr/>
                    <a:lstStyle/>
                    <a:p>
                      <a:pPr marL="0" marR="0" algn="l">
                        <a:spcBef>
                          <a:spcPts val="200"/>
                        </a:spcBef>
                        <a:spcAft>
                          <a:spcPts val="200"/>
                        </a:spcAft>
                      </a:pPr>
                      <a:r>
                        <a:rPr lang="en-US" sz="1100" dirty="0">
                          <a:effectLst/>
                          <a:latin typeface="Times New Roman" panose="02020603050405020304" pitchFamily="18" charset="0"/>
                          <a:ea typeface="Calibri" panose="020F0502020204030204" pitchFamily="34" charset="0"/>
                        </a:rPr>
                        <a:t>Annual Reserve Payment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200"/>
                        </a:spcBef>
                        <a:spcAft>
                          <a:spcPts val="200"/>
                        </a:spcAft>
                      </a:pPr>
                      <a:r>
                        <a:rPr lang="en-US" sz="1100" dirty="0">
                          <a:effectLst/>
                          <a:latin typeface="Times New Roman" panose="02020603050405020304" pitchFamily="18" charset="0"/>
                          <a:ea typeface="Calibri" panose="020F0502020204030204" pitchFamily="34" charset="0"/>
                        </a:rPr>
                        <a:t>(7,000)</a:t>
                      </a: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59613"/>
                  </a:ext>
                </a:extLst>
              </a:tr>
              <a:tr h="173495">
                <a:tc>
                  <a:txBody>
                    <a:bodyPr/>
                    <a:lstStyle/>
                    <a:p>
                      <a:pPr marL="0" marR="0" algn="l">
                        <a:spcBef>
                          <a:spcPts val="200"/>
                        </a:spcBef>
                        <a:spcAft>
                          <a:spcPts val="200"/>
                        </a:spcAft>
                      </a:pPr>
                      <a:r>
                        <a:rPr lang="en-US" sz="1100" dirty="0">
                          <a:effectLst/>
                          <a:latin typeface="Times New Roman" panose="02020603050405020304" pitchFamily="18" charset="0"/>
                          <a:ea typeface="Calibri" panose="020F0502020204030204" pitchFamily="34" charset="0"/>
                        </a:rPr>
                        <a:t>Annual O&amp;M Cost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200"/>
                        </a:spcBef>
                        <a:spcAft>
                          <a:spcPts val="200"/>
                        </a:spcAft>
                      </a:pPr>
                      <a:r>
                        <a:rPr lang="en-US" sz="1100" dirty="0">
                          <a:effectLst/>
                          <a:latin typeface="Times New Roman" panose="02020603050405020304" pitchFamily="18" charset="0"/>
                          <a:ea typeface="Calibri" panose="020F0502020204030204" pitchFamily="34" charset="0"/>
                        </a:rPr>
                        <a:t>(353,700)</a:t>
                      </a: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574497"/>
                  </a:ext>
                </a:extLst>
              </a:tr>
              <a:tr h="173495">
                <a:tc>
                  <a:txBody>
                    <a:bodyPr/>
                    <a:lstStyle/>
                    <a:p>
                      <a:pPr marL="0" marR="0" algn="r">
                        <a:spcBef>
                          <a:spcPts val="0"/>
                        </a:spcBef>
                        <a:spcAft>
                          <a:spcPts val="0"/>
                        </a:spcAft>
                      </a:pPr>
                      <a:r>
                        <a:rPr lang="en-US" sz="900" dirty="0">
                          <a:effectLst/>
                          <a:latin typeface="Times New Roman" panose="02020603050405020304" pitchFamily="18" charset="0"/>
                          <a:ea typeface="Calibri" panose="020F0502020204030204" pitchFamily="34" charset="0"/>
                        </a:rPr>
                        <a:t>Annual Balance of Funds</a:t>
                      </a:r>
                    </a:p>
                  </a:txBody>
                  <a:tcPr marL="48149" marR="481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t>$</a:t>
                      </a:r>
                    </a:p>
                  </a:txBody>
                  <a:tcPr marL="48149" marR="48149"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b="1" dirty="0">
                          <a:effectLst/>
                          <a:latin typeface="Times New Roman" panose="02020603050405020304" pitchFamily="18" charset="0"/>
                          <a:ea typeface="Calibri" panose="020F0502020204030204" pitchFamily="34" charset="0"/>
                        </a:rPr>
                        <a:t>2,500</a:t>
                      </a:r>
                      <a:endParaRPr lang="en-US" sz="1100" dirty="0">
                        <a:effectLst/>
                        <a:latin typeface="Times New Roman" panose="02020603050405020304" pitchFamily="18" charset="0"/>
                        <a:ea typeface="Calibri" panose="020F050202020403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503490"/>
                  </a:ext>
                </a:extLst>
              </a:tr>
            </a:tbl>
          </a:graphicData>
        </a:graphic>
      </p:graphicFrame>
      <p:sp>
        <p:nvSpPr>
          <p:cNvPr id="4" name="Text Placeholder 3">
            <a:extLst>
              <a:ext uri="{FF2B5EF4-FFF2-40B4-BE49-F238E27FC236}">
                <a16:creationId xmlns:a16="http://schemas.microsoft.com/office/drawing/2014/main" id="{10466043-3B31-C493-81D4-573D507E6BA5}"/>
              </a:ext>
            </a:extLst>
          </p:cNvPr>
          <p:cNvSpPr>
            <a:spLocks noGrp="1"/>
          </p:cNvSpPr>
          <p:nvPr>
            <p:ph type="body" sz="quarter" idx="3"/>
          </p:nvPr>
        </p:nvSpPr>
        <p:spPr>
          <a:xfrm>
            <a:off x="5105400" y="950838"/>
            <a:ext cx="3962400" cy="3297311"/>
          </a:xfrm>
        </p:spPr>
        <p:txBody>
          <a:bodyPr>
            <a:normAutofit/>
          </a:bodyPr>
          <a:lstStyle/>
          <a:p>
            <a:pPr marL="285750" indent="-285750">
              <a:buFont typeface="Arial" panose="020B0604020202020204" pitchFamily="34" charset="0"/>
              <a:buChar char="•"/>
            </a:pPr>
            <a:r>
              <a:rPr lang="en-US" b="0" dirty="0"/>
              <a:t>$1.1 million financed at a 2.275% interest rate with a 20-year term, approximately 96% of the project funded with principal forgiveness </a:t>
            </a:r>
          </a:p>
          <a:p>
            <a:pPr marL="285750" indent="-285750">
              <a:buFont typeface="Arial" panose="020B0604020202020204" pitchFamily="34" charset="0"/>
              <a:buChar char="•"/>
            </a:pPr>
            <a:r>
              <a:rPr lang="en-US" b="0" dirty="0"/>
              <a:t>Reserve account, based on annual payment amount, allows for a 10-year cumulation of funds</a:t>
            </a:r>
          </a:p>
          <a:p>
            <a:pPr marL="285750" indent="-285750">
              <a:buFont typeface="Arial" panose="020B0604020202020204" pitchFamily="34" charset="0"/>
              <a:buChar char="•"/>
            </a:pPr>
            <a:r>
              <a:rPr lang="en-US" b="0" dirty="0"/>
              <a:t>Residential service fees would be charged at $55 per month </a:t>
            </a:r>
          </a:p>
          <a:p>
            <a:pPr marL="285750" indent="-285750">
              <a:buFont typeface="Arial" panose="020B0604020202020204" pitchFamily="34" charset="0"/>
              <a:buChar char="•"/>
            </a:pPr>
            <a:r>
              <a:rPr lang="en-US" b="0" dirty="0"/>
              <a:t>Commercial service fees are charged at 2.5 times the residential rate, $137.50 per month</a:t>
            </a:r>
          </a:p>
        </p:txBody>
      </p:sp>
    </p:spTree>
    <p:extLst>
      <p:ext uri="{BB962C8B-B14F-4D97-AF65-F5344CB8AC3E}">
        <p14:creationId xmlns:p14="http://schemas.microsoft.com/office/powerpoint/2010/main" val="321903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4579-F9AD-40E9-A55B-52FBE37E8351}"/>
              </a:ext>
            </a:extLst>
          </p:cNvPr>
          <p:cNvSpPr>
            <a:spLocks noGrp="1"/>
          </p:cNvSpPr>
          <p:nvPr>
            <p:ph type="title"/>
          </p:nvPr>
        </p:nvSpPr>
        <p:spPr>
          <a:xfrm>
            <a:off x="945397" y="120252"/>
            <a:ext cx="7772400" cy="857250"/>
          </a:xfrm>
        </p:spPr>
        <p:txBody>
          <a:bodyPr/>
          <a:lstStyle/>
          <a:p>
            <a:r>
              <a:rPr lang="en-US" dirty="0"/>
              <a:t>Recommendations</a:t>
            </a:r>
          </a:p>
        </p:txBody>
      </p:sp>
      <p:sp>
        <p:nvSpPr>
          <p:cNvPr id="3" name="Content Placeholder 2">
            <a:extLst>
              <a:ext uri="{FF2B5EF4-FFF2-40B4-BE49-F238E27FC236}">
                <a16:creationId xmlns:a16="http://schemas.microsoft.com/office/drawing/2014/main" id="{BF2DEF87-85C1-4C14-8D51-57FACB4160B8}"/>
              </a:ext>
            </a:extLst>
          </p:cNvPr>
          <p:cNvSpPr>
            <a:spLocks noGrp="1"/>
          </p:cNvSpPr>
          <p:nvPr>
            <p:ph idx="1"/>
          </p:nvPr>
        </p:nvSpPr>
        <p:spPr>
          <a:xfrm>
            <a:off x="914400" y="1200151"/>
            <a:ext cx="8153400" cy="3394472"/>
          </a:xfrm>
        </p:spPr>
        <p:txBody>
          <a:bodyPr>
            <a:noAutofit/>
          </a:bodyPr>
          <a:lstStyle/>
          <a:p>
            <a:r>
              <a:rPr lang="en-US" sz="1900" dirty="0"/>
              <a:t>Feedback as we pursue the proposed project as outlined in the previous slides</a:t>
            </a:r>
          </a:p>
          <a:p>
            <a:r>
              <a:rPr lang="en-US" sz="1900" dirty="0"/>
              <a:t>Need to continue to inform the public of the current and potential health risks associated with elevated nitrate levels and obtain public feedback</a:t>
            </a:r>
          </a:p>
          <a:p>
            <a:r>
              <a:rPr lang="en-US" sz="1900" dirty="0"/>
              <a:t>Consider easements, land leases or purchases, and permits as required for construction</a:t>
            </a:r>
          </a:p>
          <a:p>
            <a:r>
              <a:rPr lang="en-US" sz="1900" dirty="0"/>
              <a:t>Start the project as soon as financially allowable for the benefit of the public’s health and to reduce further degradation to the groundwater aquifer</a:t>
            </a:r>
          </a:p>
        </p:txBody>
      </p:sp>
    </p:spTree>
    <p:extLst>
      <p:ext uri="{BB962C8B-B14F-4D97-AF65-F5344CB8AC3E}">
        <p14:creationId xmlns:p14="http://schemas.microsoft.com/office/powerpoint/2010/main" val="293549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B5C3-23FF-A988-CD8F-56818F1DBB01}"/>
              </a:ext>
            </a:extLst>
          </p:cNvPr>
          <p:cNvSpPr>
            <a:spLocks noGrp="1"/>
          </p:cNvSpPr>
          <p:nvPr>
            <p:ph type="title"/>
          </p:nvPr>
        </p:nvSpPr>
        <p:spPr/>
        <p:txBody>
          <a:bodyPr/>
          <a:lstStyle/>
          <a:p>
            <a:r>
              <a:rPr lang="en-US" dirty="0"/>
              <a:t>Preview</a:t>
            </a:r>
          </a:p>
        </p:txBody>
      </p:sp>
      <p:sp>
        <p:nvSpPr>
          <p:cNvPr id="4" name="Content Placeholder 3">
            <a:extLst>
              <a:ext uri="{FF2B5EF4-FFF2-40B4-BE49-F238E27FC236}">
                <a16:creationId xmlns:a16="http://schemas.microsoft.com/office/drawing/2014/main" id="{45E79163-9F83-D1B7-319B-97E325D7D467}"/>
              </a:ext>
            </a:extLst>
          </p:cNvPr>
          <p:cNvSpPr>
            <a:spLocks noGrp="1"/>
          </p:cNvSpPr>
          <p:nvPr>
            <p:ph idx="1"/>
          </p:nvPr>
        </p:nvSpPr>
        <p:spPr>
          <a:xfrm>
            <a:off x="914400" y="941864"/>
            <a:ext cx="7772400" cy="3687285"/>
          </a:xfrm>
        </p:spPr>
        <p:txBody>
          <a:bodyPr>
            <a:normAutofit fontScale="92500"/>
          </a:bodyPr>
          <a:lstStyle/>
          <a:p>
            <a:r>
              <a:rPr lang="en-US" dirty="0"/>
              <a:t>Farr West prepared preliminary engineering report (PER) at the request of Humboldt County to consider how to address the elevated nitrate levels in Grass Valley’s groundwater aquifer due to septic discharge.</a:t>
            </a:r>
          </a:p>
          <a:p>
            <a:r>
              <a:rPr lang="en-US" dirty="0"/>
              <a:t>The PER delineates the density of septic systems operating in Grass Valley are a direct contributor to the elevated nitrate levels. </a:t>
            </a:r>
          </a:p>
          <a:p>
            <a:r>
              <a:rPr lang="en-US" dirty="0"/>
              <a:t>The scope of the PER includes a collection system and three action alternatives and one no action alternative. The no action alternative was determined to not be a sustainable solution and is therefore not a part of this presentation. </a:t>
            </a:r>
          </a:p>
          <a:p>
            <a:r>
              <a:rPr lang="en-US" dirty="0"/>
              <a:t>The recommendation of the report is to construct a Humboldt County owned / operated collection system &amp; mechanical treatment facility. </a:t>
            </a:r>
          </a:p>
        </p:txBody>
      </p:sp>
    </p:spTree>
    <p:extLst>
      <p:ext uri="{BB962C8B-B14F-4D97-AF65-F5344CB8AC3E}">
        <p14:creationId xmlns:p14="http://schemas.microsoft.com/office/powerpoint/2010/main" val="396564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1EEB-37D3-4963-AF4C-097A273612A6}"/>
              </a:ext>
            </a:extLst>
          </p:cNvPr>
          <p:cNvSpPr>
            <a:spLocks noGrp="1"/>
          </p:cNvSpPr>
          <p:nvPr>
            <p:ph type="title"/>
          </p:nvPr>
        </p:nvSpPr>
        <p:spPr/>
        <p:txBody>
          <a:bodyPr/>
          <a:lstStyle/>
          <a:p>
            <a:r>
              <a:rPr lang="en-US" dirty="0"/>
              <a:t>Existing Facilities</a:t>
            </a:r>
          </a:p>
        </p:txBody>
      </p:sp>
      <p:sp>
        <p:nvSpPr>
          <p:cNvPr id="3" name="Content Placeholder 2">
            <a:extLst>
              <a:ext uri="{FF2B5EF4-FFF2-40B4-BE49-F238E27FC236}">
                <a16:creationId xmlns:a16="http://schemas.microsoft.com/office/drawing/2014/main" id="{E0BD9084-2B36-47F1-A9AE-E6BBDB14B7CB}"/>
              </a:ext>
            </a:extLst>
          </p:cNvPr>
          <p:cNvSpPr>
            <a:spLocks noGrp="1"/>
          </p:cNvSpPr>
          <p:nvPr>
            <p:ph idx="1"/>
          </p:nvPr>
        </p:nvSpPr>
        <p:spPr>
          <a:xfrm>
            <a:off x="971418" y="949986"/>
            <a:ext cx="7639182" cy="1430743"/>
          </a:xfrm>
        </p:spPr>
        <p:txBody>
          <a:bodyPr>
            <a:normAutofit fontScale="92500" lnSpcReduction="20000"/>
          </a:bodyPr>
          <a:lstStyle/>
          <a:p>
            <a:r>
              <a:rPr lang="en-US" dirty="0"/>
              <a:t>Grass Valley residents and businesses are reliant on septic systems for collection and treatment of their wastewater</a:t>
            </a:r>
          </a:p>
          <a:p>
            <a:r>
              <a:rPr lang="en-US" dirty="0"/>
              <a:t>Locations with a high density of septic systems along with nearby farming are discharging water into the ground which is impacting the aquifer water quality</a:t>
            </a:r>
          </a:p>
        </p:txBody>
      </p:sp>
      <p:pic>
        <p:nvPicPr>
          <p:cNvPr id="4" name="Picture 3">
            <a:extLst>
              <a:ext uri="{FF2B5EF4-FFF2-40B4-BE49-F238E27FC236}">
                <a16:creationId xmlns:a16="http://schemas.microsoft.com/office/drawing/2014/main" id="{EA79F3CC-86BB-449D-9B2D-AC3558AD44D3}"/>
              </a:ext>
            </a:extLst>
          </p:cNvPr>
          <p:cNvPicPr>
            <a:picLocks noChangeAspect="1"/>
          </p:cNvPicPr>
          <p:nvPr/>
        </p:nvPicPr>
        <p:blipFill>
          <a:blip r:embed="rId3" cstate="print"/>
          <a:stretch>
            <a:fillRect/>
          </a:stretch>
        </p:blipFill>
        <p:spPr>
          <a:xfrm>
            <a:off x="1676400" y="2343150"/>
            <a:ext cx="3638418" cy="2667192"/>
          </a:xfrm>
          <a:prstGeom prst="rect">
            <a:avLst/>
          </a:prstGeom>
        </p:spPr>
      </p:pic>
      <p:sp>
        <p:nvSpPr>
          <p:cNvPr id="5" name="TextBox 4">
            <a:extLst>
              <a:ext uri="{FF2B5EF4-FFF2-40B4-BE49-F238E27FC236}">
                <a16:creationId xmlns:a16="http://schemas.microsoft.com/office/drawing/2014/main" id="{26B0000E-16BC-49DF-8C8C-89C0AE77AB7F}"/>
              </a:ext>
            </a:extLst>
          </p:cNvPr>
          <p:cNvSpPr txBox="1"/>
          <p:nvPr/>
        </p:nvSpPr>
        <p:spPr>
          <a:xfrm>
            <a:off x="5410200" y="2647950"/>
            <a:ext cx="3314700" cy="2031325"/>
          </a:xfrm>
          <a:prstGeom prst="rect">
            <a:avLst/>
          </a:prstGeom>
          <a:noFill/>
        </p:spPr>
        <p:txBody>
          <a:bodyPr wrap="square" rtlCol="0">
            <a:spAutoFit/>
          </a:bodyPr>
          <a:lstStyle/>
          <a:p>
            <a:r>
              <a:rPr lang="en-US" dirty="0"/>
              <a:t>The closest wastewater treatment facility is owned and operated by the City of Winnemucca; the nearest connection point is approximately 2 miles northeast from Grass Valley</a:t>
            </a:r>
          </a:p>
        </p:txBody>
      </p:sp>
    </p:spTree>
    <p:extLst>
      <p:ext uri="{BB962C8B-B14F-4D97-AF65-F5344CB8AC3E}">
        <p14:creationId xmlns:p14="http://schemas.microsoft.com/office/powerpoint/2010/main" val="112720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7145-3233-4207-B6D3-E87A54E982D3}"/>
              </a:ext>
            </a:extLst>
          </p:cNvPr>
          <p:cNvSpPr>
            <a:spLocks noGrp="1"/>
          </p:cNvSpPr>
          <p:nvPr>
            <p:ph type="title"/>
          </p:nvPr>
        </p:nvSpPr>
        <p:spPr/>
        <p:txBody>
          <a:bodyPr/>
          <a:lstStyle/>
          <a:p>
            <a:r>
              <a:rPr lang="en-US" dirty="0"/>
              <a:t>Completed Studies</a:t>
            </a:r>
          </a:p>
        </p:txBody>
      </p:sp>
      <p:sp>
        <p:nvSpPr>
          <p:cNvPr id="3" name="Content Placeholder 2">
            <a:extLst>
              <a:ext uri="{FF2B5EF4-FFF2-40B4-BE49-F238E27FC236}">
                <a16:creationId xmlns:a16="http://schemas.microsoft.com/office/drawing/2014/main" id="{6C373BF1-73D0-40C0-938D-709912266C01}"/>
              </a:ext>
            </a:extLst>
          </p:cNvPr>
          <p:cNvSpPr>
            <a:spLocks noGrp="1"/>
          </p:cNvSpPr>
          <p:nvPr>
            <p:ph idx="1"/>
          </p:nvPr>
        </p:nvSpPr>
        <p:spPr>
          <a:xfrm>
            <a:off x="914400" y="819150"/>
            <a:ext cx="7848600" cy="3962400"/>
          </a:xfrm>
        </p:spPr>
        <p:txBody>
          <a:bodyPr>
            <a:normAutofit/>
          </a:bodyPr>
          <a:lstStyle/>
          <a:p>
            <a:r>
              <a:rPr lang="en-US" dirty="0"/>
              <a:t>Previous reports completed in 1993 concluded the density of septic systems in Grass Valley were negatively impacting the groundwater quality and recommended connection to a wastewater treatment facility</a:t>
            </a:r>
          </a:p>
          <a:p>
            <a:pPr lvl="1">
              <a:spcAft>
                <a:spcPts val="600"/>
              </a:spcAft>
            </a:pPr>
            <a:r>
              <a:rPr lang="en-US" dirty="0"/>
              <a:t>Additional reports and technical memos were published in 1997, 1998, and 1999, all supporting the need for an alternative to septic systems</a:t>
            </a:r>
          </a:p>
          <a:p>
            <a:r>
              <a:rPr lang="en-US" dirty="0"/>
              <a:t>In 2012 The Nevada Division of Environmental Protection (NDEP) determined to have a groundwater nitrate assessment study performed</a:t>
            </a:r>
          </a:p>
          <a:p>
            <a:pPr lvl="1"/>
            <a:r>
              <a:rPr lang="en-US" dirty="0"/>
              <a:t>This study, issued in 2014, was for areas of concern throughout the state including Grass Valley </a:t>
            </a:r>
          </a:p>
          <a:p>
            <a:endParaRPr lang="en-US" dirty="0"/>
          </a:p>
        </p:txBody>
      </p:sp>
    </p:spTree>
    <p:extLst>
      <p:ext uri="{BB962C8B-B14F-4D97-AF65-F5344CB8AC3E}">
        <p14:creationId xmlns:p14="http://schemas.microsoft.com/office/powerpoint/2010/main" val="26483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E5C7-A582-4657-B2A0-6BC6723177B3}"/>
              </a:ext>
            </a:extLst>
          </p:cNvPr>
          <p:cNvSpPr>
            <a:spLocks noGrp="1"/>
          </p:cNvSpPr>
          <p:nvPr>
            <p:ph type="title"/>
          </p:nvPr>
        </p:nvSpPr>
        <p:spPr/>
        <p:txBody>
          <a:bodyPr/>
          <a:lstStyle/>
          <a:p>
            <a:r>
              <a:rPr lang="en-US" dirty="0"/>
              <a:t>Need for the Project</a:t>
            </a:r>
          </a:p>
        </p:txBody>
      </p:sp>
      <p:sp>
        <p:nvSpPr>
          <p:cNvPr id="6" name="Content Placeholder 2">
            <a:extLst>
              <a:ext uri="{FF2B5EF4-FFF2-40B4-BE49-F238E27FC236}">
                <a16:creationId xmlns:a16="http://schemas.microsoft.com/office/drawing/2014/main" id="{8211A7C6-B8AF-483C-BCEA-4CAA41877F9D}"/>
              </a:ext>
            </a:extLst>
          </p:cNvPr>
          <p:cNvSpPr txBox="1">
            <a:spLocks/>
          </p:cNvSpPr>
          <p:nvPr/>
        </p:nvSpPr>
        <p:spPr>
          <a:xfrm>
            <a:off x="1447800" y="819150"/>
            <a:ext cx="6858000" cy="3442347"/>
          </a:xfrm>
          <a:prstGeom prst="rect">
            <a:avLst/>
          </a:prstGeom>
        </p:spPr>
        <p:txBody>
          <a:bodyPr vert="horz" lIns="91440" tIns="45720" rIns="91440" bIns="45720" rtlCol="0">
            <a:normAutofit/>
          </a:bodyPr>
          <a:lstStyle>
            <a:lvl1pPr marL="231458" indent="-231458" algn="l" defTabSz="617220" rtl="0" eaLnBrk="1" latinLnBrk="0" hangingPunct="1">
              <a:spcBef>
                <a:spcPct val="20000"/>
              </a:spcBef>
              <a:buFont typeface="Arial" pitchFamily="34" charset="0"/>
              <a:buChar char="•"/>
              <a:defRPr sz="216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89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fontAlgn="auto">
              <a:spcAft>
                <a:spcPts val="0"/>
              </a:spcAft>
            </a:pPr>
            <a:r>
              <a:rPr lang="en-US" dirty="0"/>
              <a:t>The NDEP study noted that 550 letters were sent to individual well owners requesting permission to collect a water samples for the Grass Valley area</a:t>
            </a:r>
          </a:p>
          <a:p>
            <a:pPr lvl="1" fontAlgn="auto">
              <a:spcAft>
                <a:spcPts val="0"/>
              </a:spcAft>
            </a:pPr>
            <a:r>
              <a:rPr lang="en-US" dirty="0"/>
              <a:t>A total of 134 samples were collected and tested in the fall of 2014 </a:t>
            </a:r>
          </a:p>
          <a:p>
            <a:pPr fontAlgn="auto">
              <a:spcAft>
                <a:spcPts val="0"/>
              </a:spcAft>
            </a:pPr>
            <a:r>
              <a:rPr lang="en-US" dirty="0"/>
              <a:t>Multiple sample results showed exceedances of the maximum allowable contaminant level (MCL) of 10 milligrams/liter (mg/L) for nitrate levels</a:t>
            </a:r>
          </a:p>
          <a:p>
            <a:pPr lvl="1" fontAlgn="auto">
              <a:spcAft>
                <a:spcPts val="0"/>
              </a:spcAft>
            </a:pPr>
            <a:r>
              <a:rPr lang="en-US" dirty="0"/>
              <a:t>This prompted additional testing of the monitoring wells located within Grass Valley.</a:t>
            </a:r>
          </a:p>
          <a:p>
            <a:pPr fontAlgn="auto">
              <a:spcAft>
                <a:spcPts val="0"/>
              </a:spcAft>
            </a:pPr>
            <a:endParaRPr lang="en-US" dirty="0"/>
          </a:p>
          <a:p>
            <a:pPr marL="0" indent="0" fontAlgn="auto">
              <a:spcAft>
                <a:spcPts val="0"/>
              </a:spcAft>
              <a:buNone/>
            </a:pPr>
            <a:endParaRPr lang="en-US" dirty="0"/>
          </a:p>
        </p:txBody>
      </p:sp>
    </p:spTree>
    <p:extLst>
      <p:ext uri="{BB962C8B-B14F-4D97-AF65-F5344CB8AC3E}">
        <p14:creationId xmlns:p14="http://schemas.microsoft.com/office/powerpoint/2010/main" val="9235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E5C7-A582-4657-B2A0-6BC6723177B3}"/>
              </a:ext>
            </a:extLst>
          </p:cNvPr>
          <p:cNvSpPr>
            <a:spLocks noGrp="1"/>
          </p:cNvSpPr>
          <p:nvPr>
            <p:ph type="title"/>
          </p:nvPr>
        </p:nvSpPr>
        <p:spPr>
          <a:xfrm>
            <a:off x="914400" y="107425"/>
            <a:ext cx="7772400" cy="857250"/>
          </a:xfrm>
        </p:spPr>
        <p:txBody>
          <a:bodyPr/>
          <a:lstStyle/>
          <a:p>
            <a:r>
              <a:rPr lang="en-US" dirty="0"/>
              <a:t>Need for the Project</a:t>
            </a:r>
          </a:p>
        </p:txBody>
      </p:sp>
      <p:pic>
        <p:nvPicPr>
          <p:cNvPr id="4" name="Picture 3">
            <a:extLst>
              <a:ext uri="{FF2B5EF4-FFF2-40B4-BE49-F238E27FC236}">
                <a16:creationId xmlns:a16="http://schemas.microsoft.com/office/drawing/2014/main" id="{A436FBF5-D4E3-4379-9F98-EFDB11DA0405}"/>
              </a:ext>
            </a:extLst>
          </p:cNvPr>
          <p:cNvPicPr>
            <a:picLocks noChangeAspect="1"/>
          </p:cNvPicPr>
          <p:nvPr/>
        </p:nvPicPr>
        <p:blipFill>
          <a:blip r:embed="rId3" cstate="print"/>
          <a:stretch>
            <a:fillRect/>
          </a:stretch>
        </p:blipFill>
        <p:spPr>
          <a:xfrm>
            <a:off x="990600" y="819150"/>
            <a:ext cx="3276600" cy="3927817"/>
          </a:xfrm>
          <a:prstGeom prst="rect">
            <a:avLst/>
          </a:prstGeom>
        </p:spPr>
      </p:pic>
      <p:sp>
        <p:nvSpPr>
          <p:cNvPr id="18" name="Content Placeholder 2">
            <a:extLst>
              <a:ext uri="{FF2B5EF4-FFF2-40B4-BE49-F238E27FC236}">
                <a16:creationId xmlns:a16="http://schemas.microsoft.com/office/drawing/2014/main" id="{8D3B15D8-BCC6-4430-8930-BA7DF4405072}"/>
              </a:ext>
            </a:extLst>
          </p:cNvPr>
          <p:cNvSpPr txBox="1">
            <a:spLocks/>
          </p:cNvSpPr>
          <p:nvPr/>
        </p:nvSpPr>
        <p:spPr>
          <a:xfrm>
            <a:off x="4267200" y="742950"/>
            <a:ext cx="4800600" cy="3442347"/>
          </a:xfrm>
          <a:prstGeom prst="rect">
            <a:avLst/>
          </a:prstGeom>
        </p:spPr>
        <p:txBody>
          <a:bodyPr vert="horz" lIns="91440" tIns="45720" rIns="91440" bIns="45720" rtlCol="0">
            <a:normAutofit/>
          </a:bodyPr>
          <a:lstStyle>
            <a:lvl1pPr marL="231458" indent="-231458" algn="l" defTabSz="617220" rtl="0" eaLnBrk="1" latinLnBrk="0" hangingPunct="1">
              <a:spcBef>
                <a:spcPct val="20000"/>
              </a:spcBef>
              <a:buFont typeface="Arial" pitchFamily="34" charset="0"/>
              <a:buChar char="•"/>
              <a:defRPr sz="216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89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fontAlgn="auto">
              <a:spcAft>
                <a:spcPts val="0"/>
              </a:spcAft>
            </a:pPr>
            <a:r>
              <a:rPr lang="en-US" dirty="0"/>
              <a:t>The monitoring wells shown in the figure were monitored consistently from January 2014 to present day</a:t>
            </a:r>
          </a:p>
          <a:p>
            <a:pPr lvl="1" fontAlgn="auto">
              <a:spcAft>
                <a:spcPts val="0"/>
              </a:spcAft>
            </a:pPr>
            <a:r>
              <a:rPr lang="en-US" dirty="0"/>
              <a:t>Monitoring Well No. 3 and Well No. 7 had nitrate exceedances, as shown below</a:t>
            </a:r>
          </a:p>
          <a:p>
            <a:pPr fontAlgn="auto">
              <a:spcAft>
                <a:spcPts val="0"/>
              </a:spcAft>
            </a:pPr>
            <a:endParaRPr lang="en-US" dirty="0"/>
          </a:p>
          <a:p>
            <a:pPr marL="0" indent="0" fontAlgn="auto">
              <a:spcAft>
                <a:spcPts val="0"/>
              </a:spcAft>
              <a:buNone/>
            </a:pPr>
            <a:endParaRPr lang="en-US" dirty="0"/>
          </a:p>
        </p:txBody>
      </p:sp>
      <p:sp>
        <p:nvSpPr>
          <p:cNvPr id="3" name="TextBox 2">
            <a:extLst>
              <a:ext uri="{FF2B5EF4-FFF2-40B4-BE49-F238E27FC236}">
                <a16:creationId xmlns:a16="http://schemas.microsoft.com/office/drawing/2014/main" id="{01C371CC-6A60-56EF-66BB-02ED6BC537A8}"/>
              </a:ext>
            </a:extLst>
          </p:cNvPr>
          <p:cNvSpPr txBox="1"/>
          <p:nvPr/>
        </p:nvSpPr>
        <p:spPr>
          <a:xfrm>
            <a:off x="4367981" y="4559212"/>
            <a:ext cx="1657826" cy="261610"/>
          </a:xfrm>
          <a:prstGeom prst="rect">
            <a:avLst/>
          </a:prstGeom>
          <a:noFill/>
        </p:spPr>
        <p:txBody>
          <a:bodyPr wrap="none" rtlCol="0">
            <a:spAutoFit/>
          </a:bodyPr>
          <a:lstStyle/>
          <a:p>
            <a:r>
              <a:rPr lang="en-US" sz="1100" dirty="0"/>
              <a:t>*Nitrate MCL = 10 mg/L</a:t>
            </a:r>
          </a:p>
        </p:txBody>
      </p:sp>
      <p:pic>
        <p:nvPicPr>
          <p:cNvPr id="5" name="Picture 4">
            <a:extLst>
              <a:ext uri="{FF2B5EF4-FFF2-40B4-BE49-F238E27FC236}">
                <a16:creationId xmlns:a16="http://schemas.microsoft.com/office/drawing/2014/main" id="{4D4899D4-548B-78FA-9F4A-01E0E6985602}"/>
              </a:ext>
            </a:extLst>
          </p:cNvPr>
          <p:cNvPicPr>
            <a:picLocks noChangeAspect="1"/>
          </p:cNvPicPr>
          <p:nvPr/>
        </p:nvPicPr>
        <p:blipFill>
          <a:blip r:embed="rId4"/>
          <a:stretch>
            <a:fillRect/>
          </a:stretch>
        </p:blipFill>
        <p:spPr>
          <a:xfrm>
            <a:off x="4367981" y="2464123"/>
            <a:ext cx="4712785" cy="2158954"/>
          </a:xfrm>
          <a:prstGeom prst="rect">
            <a:avLst/>
          </a:prstGeom>
        </p:spPr>
      </p:pic>
    </p:spTree>
    <p:extLst>
      <p:ext uri="{BB962C8B-B14F-4D97-AF65-F5344CB8AC3E}">
        <p14:creationId xmlns:p14="http://schemas.microsoft.com/office/powerpoint/2010/main" val="294752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E5C7-A582-4657-B2A0-6BC6723177B3}"/>
              </a:ext>
            </a:extLst>
          </p:cNvPr>
          <p:cNvSpPr>
            <a:spLocks noGrp="1"/>
          </p:cNvSpPr>
          <p:nvPr>
            <p:ph type="title"/>
          </p:nvPr>
        </p:nvSpPr>
        <p:spPr>
          <a:xfrm>
            <a:off x="914400" y="107425"/>
            <a:ext cx="7772400" cy="857250"/>
          </a:xfrm>
        </p:spPr>
        <p:txBody>
          <a:bodyPr/>
          <a:lstStyle/>
          <a:p>
            <a:r>
              <a:rPr lang="en-US" dirty="0"/>
              <a:t>Need for the Project</a:t>
            </a:r>
          </a:p>
        </p:txBody>
      </p:sp>
      <p:pic>
        <p:nvPicPr>
          <p:cNvPr id="4" name="Picture 3">
            <a:extLst>
              <a:ext uri="{FF2B5EF4-FFF2-40B4-BE49-F238E27FC236}">
                <a16:creationId xmlns:a16="http://schemas.microsoft.com/office/drawing/2014/main" id="{A436FBF5-D4E3-4379-9F98-EFDB11DA0405}"/>
              </a:ext>
            </a:extLst>
          </p:cNvPr>
          <p:cNvPicPr>
            <a:picLocks noChangeAspect="1"/>
          </p:cNvPicPr>
          <p:nvPr/>
        </p:nvPicPr>
        <p:blipFill>
          <a:blip r:embed="rId3" cstate="print"/>
          <a:stretch>
            <a:fillRect/>
          </a:stretch>
        </p:blipFill>
        <p:spPr>
          <a:xfrm>
            <a:off x="990600" y="819150"/>
            <a:ext cx="3276600" cy="3927817"/>
          </a:xfrm>
          <a:prstGeom prst="rect">
            <a:avLst/>
          </a:prstGeom>
        </p:spPr>
      </p:pic>
      <p:sp>
        <p:nvSpPr>
          <p:cNvPr id="18" name="Content Placeholder 2">
            <a:extLst>
              <a:ext uri="{FF2B5EF4-FFF2-40B4-BE49-F238E27FC236}">
                <a16:creationId xmlns:a16="http://schemas.microsoft.com/office/drawing/2014/main" id="{8D3B15D8-BCC6-4430-8930-BA7DF4405072}"/>
              </a:ext>
            </a:extLst>
          </p:cNvPr>
          <p:cNvSpPr txBox="1">
            <a:spLocks/>
          </p:cNvSpPr>
          <p:nvPr/>
        </p:nvSpPr>
        <p:spPr>
          <a:xfrm>
            <a:off x="4267200" y="742950"/>
            <a:ext cx="4800600" cy="3442347"/>
          </a:xfrm>
          <a:prstGeom prst="rect">
            <a:avLst/>
          </a:prstGeom>
        </p:spPr>
        <p:txBody>
          <a:bodyPr vert="horz" lIns="91440" tIns="45720" rIns="91440" bIns="45720" rtlCol="0">
            <a:normAutofit/>
          </a:bodyPr>
          <a:lstStyle>
            <a:lvl1pPr marL="231458" indent="-231458" algn="l" defTabSz="617220" rtl="0" eaLnBrk="1" latinLnBrk="0" hangingPunct="1">
              <a:spcBef>
                <a:spcPct val="20000"/>
              </a:spcBef>
              <a:buFont typeface="Arial" pitchFamily="34" charset="0"/>
              <a:buChar char="•"/>
              <a:defRPr sz="216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89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fontAlgn="auto">
              <a:spcAft>
                <a:spcPts val="0"/>
              </a:spcAft>
            </a:pPr>
            <a:r>
              <a:rPr lang="en-US" dirty="0"/>
              <a:t>Gold Country production Wells 1 &amp; 2 samples from May 2017 to May 2021</a:t>
            </a:r>
          </a:p>
          <a:p>
            <a:pPr lvl="1" fontAlgn="auto">
              <a:spcAft>
                <a:spcPts val="0"/>
              </a:spcAft>
            </a:pPr>
            <a:r>
              <a:rPr lang="en-US" dirty="0"/>
              <a:t>Well 1: 12 mg/L to 20 mg/L</a:t>
            </a:r>
          </a:p>
          <a:p>
            <a:pPr lvl="1" fontAlgn="auto">
              <a:spcAft>
                <a:spcPts val="0"/>
              </a:spcAft>
            </a:pPr>
            <a:r>
              <a:rPr lang="en-US" dirty="0"/>
              <a:t>Well 2:  4 mg/L to 9 mg/L</a:t>
            </a:r>
          </a:p>
          <a:p>
            <a:pPr fontAlgn="auto">
              <a:spcAft>
                <a:spcPts val="0"/>
              </a:spcAft>
            </a:pPr>
            <a:endParaRPr lang="en-US" dirty="0"/>
          </a:p>
          <a:p>
            <a:pPr marL="0" indent="0" fontAlgn="auto">
              <a:spcAft>
                <a:spcPts val="0"/>
              </a:spcAft>
              <a:buNone/>
            </a:pPr>
            <a:endParaRPr lang="en-US" dirty="0"/>
          </a:p>
        </p:txBody>
      </p:sp>
      <p:sp>
        <p:nvSpPr>
          <p:cNvPr id="3" name="TextBox 2">
            <a:extLst>
              <a:ext uri="{FF2B5EF4-FFF2-40B4-BE49-F238E27FC236}">
                <a16:creationId xmlns:a16="http://schemas.microsoft.com/office/drawing/2014/main" id="{01C371CC-6A60-56EF-66BB-02ED6BC537A8}"/>
              </a:ext>
            </a:extLst>
          </p:cNvPr>
          <p:cNvSpPr txBox="1"/>
          <p:nvPr/>
        </p:nvSpPr>
        <p:spPr>
          <a:xfrm>
            <a:off x="4572000" y="2190750"/>
            <a:ext cx="1657826" cy="261610"/>
          </a:xfrm>
          <a:prstGeom prst="rect">
            <a:avLst/>
          </a:prstGeom>
          <a:noFill/>
        </p:spPr>
        <p:txBody>
          <a:bodyPr wrap="none" rtlCol="0">
            <a:spAutoFit/>
          </a:bodyPr>
          <a:lstStyle/>
          <a:p>
            <a:r>
              <a:rPr lang="en-US" sz="1100" dirty="0"/>
              <a:t>Nitrate MCL = 10 mg/L</a:t>
            </a:r>
          </a:p>
        </p:txBody>
      </p:sp>
      <p:pic>
        <p:nvPicPr>
          <p:cNvPr id="1027" name="Picture 3"/>
          <p:cNvPicPr>
            <a:picLocks noChangeAspect="1" noChangeArrowheads="1"/>
          </p:cNvPicPr>
          <p:nvPr/>
        </p:nvPicPr>
        <p:blipFill>
          <a:blip r:embed="rId4" cstate="print"/>
          <a:srcRect/>
          <a:stretch>
            <a:fillRect/>
          </a:stretch>
        </p:blipFill>
        <p:spPr bwMode="auto">
          <a:xfrm>
            <a:off x="4343400" y="2495550"/>
            <a:ext cx="4594475" cy="2057400"/>
          </a:xfrm>
          <a:prstGeom prst="rect">
            <a:avLst/>
          </a:prstGeom>
          <a:noFill/>
          <a:ln w="9525">
            <a:noFill/>
            <a:miter lim="800000"/>
            <a:headEnd/>
            <a:tailEnd/>
          </a:ln>
        </p:spPr>
      </p:pic>
      <p:sp>
        <p:nvSpPr>
          <p:cNvPr id="9" name="TextBox 8"/>
          <p:cNvSpPr txBox="1"/>
          <p:nvPr/>
        </p:nvSpPr>
        <p:spPr>
          <a:xfrm>
            <a:off x="2286000" y="2038350"/>
            <a:ext cx="762000" cy="276999"/>
          </a:xfrm>
          <a:prstGeom prst="rect">
            <a:avLst/>
          </a:prstGeom>
          <a:noFill/>
        </p:spPr>
        <p:txBody>
          <a:bodyPr wrap="square" rtlCol="0">
            <a:spAutoFit/>
          </a:bodyPr>
          <a:lstStyle/>
          <a:p>
            <a:pPr>
              <a:buFont typeface="Courier New" pitchFamily="49" charset="0"/>
              <a:buChar char="o"/>
            </a:pPr>
            <a:r>
              <a:rPr lang="en-US" sz="1200" dirty="0"/>
              <a:t>Well 1</a:t>
            </a:r>
          </a:p>
        </p:txBody>
      </p:sp>
      <p:sp>
        <p:nvSpPr>
          <p:cNvPr id="10" name="TextBox 9"/>
          <p:cNvSpPr txBox="1"/>
          <p:nvPr/>
        </p:nvSpPr>
        <p:spPr>
          <a:xfrm>
            <a:off x="1981200" y="2571750"/>
            <a:ext cx="838200" cy="276999"/>
          </a:xfrm>
          <a:prstGeom prst="rect">
            <a:avLst/>
          </a:prstGeom>
          <a:noFill/>
        </p:spPr>
        <p:txBody>
          <a:bodyPr wrap="square" rtlCol="0">
            <a:spAutoFit/>
          </a:bodyPr>
          <a:lstStyle/>
          <a:p>
            <a:pPr>
              <a:buFont typeface="Courier New" pitchFamily="49" charset="0"/>
              <a:buChar char="o"/>
            </a:pPr>
            <a:r>
              <a:rPr lang="en-US" sz="1200" dirty="0"/>
              <a:t>Well 2</a:t>
            </a:r>
          </a:p>
        </p:txBody>
      </p:sp>
      <p:sp>
        <p:nvSpPr>
          <p:cNvPr id="11" name="TextBox 10"/>
          <p:cNvSpPr txBox="1"/>
          <p:nvPr/>
        </p:nvSpPr>
        <p:spPr>
          <a:xfrm>
            <a:off x="7315200" y="4400550"/>
            <a:ext cx="1752600" cy="184666"/>
          </a:xfrm>
          <a:prstGeom prst="rect">
            <a:avLst/>
          </a:prstGeom>
          <a:noFill/>
        </p:spPr>
        <p:txBody>
          <a:bodyPr wrap="square" rtlCol="0">
            <a:spAutoFit/>
          </a:bodyPr>
          <a:lstStyle/>
          <a:p>
            <a:r>
              <a:rPr lang="en-US" sz="600" dirty="0"/>
              <a:t>Source: One Water Consulting (March 2021)</a:t>
            </a:r>
          </a:p>
        </p:txBody>
      </p:sp>
    </p:spTree>
    <p:extLst>
      <p:ext uri="{BB962C8B-B14F-4D97-AF65-F5344CB8AC3E}">
        <p14:creationId xmlns:p14="http://schemas.microsoft.com/office/powerpoint/2010/main" val="294752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B5C3-23FF-A988-CD8F-56818F1DBB01}"/>
              </a:ext>
            </a:extLst>
          </p:cNvPr>
          <p:cNvSpPr>
            <a:spLocks noGrp="1"/>
          </p:cNvSpPr>
          <p:nvPr>
            <p:ph type="title"/>
          </p:nvPr>
        </p:nvSpPr>
        <p:spPr/>
        <p:txBody>
          <a:bodyPr/>
          <a:lstStyle/>
          <a:p>
            <a:r>
              <a:rPr lang="en-US" dirty="0"/>
              <a:t>Grass Valley Project Area</a:t>
            </a:r>
          </a:p>
        </p:txBody>
      </p:sp>
      <p:pic>
        <p:nvPicPr>
          <p:cNvPr id="5" name="Content Placeholder 4">
            <a:extLst>
              <a:ext uri="{FF2B5EF4-FFF2-40B4-BE49-F238E27FC236}">
                <a16:creationId xmlns:a16="http://schemas.microsoft.com/office/drawing/2014/main" id="{8D1BCE5D-53CE-5040-2846-19FE7EBEBB5C}"/>
              </a:ext>
            </a:extLst>
          </p:cNvPr>
          <p:cNvPicPr>
            <a:picLocks noGrp="1" noChangeAspect="1"/>
          </p:cNvPicPr>
          <p:nvPr>
            <p:ph idx="1"/>
          </p:nvPr>
        </p:nvPicPr>
        <p:blipFill>
          <a:blip r:embed="rId3" cstate="print"/>
          <a:stretch>
            <a:fillRect/>
          </a:stretch>
        </p:blipFill>
        <p:spPr>
          <a:xfrm>
            <a:off x="3543299" y="819149"/>
            <a:ext cx="5448301" cy="3592960"/>
          </a:xfrm>
          <a:ln w="12700">
            <a:solidFill>
              <a:schemeClr val="tx1"/>
            </a:solidFill>
          </a:ln>
        </p:spPr>
      </p:pic>
      <p:sp>
        <p:nvSpPr>
          <p:cNvPr id="3" name="Content Placeholder 5">
            <a:extLst>
              <a:ext uri="{FF2B5EF4-FFF2-40B4-BE49-F238E27FC236}">
                <a16:creationId xmlns:a16="http://schemas.microsoft.com/office/drawing/2014/main" id="{4C94D37D-D45F-26AE-0011-A28DC5A2F84E}"/>
              </a:ext>
            </a:extLst>
          </p:cNvPr>
          <p:cNvSpPr txBox="1">
            <a:spLocks/>
          </p:cNvSpPr>
          <p:nvPr/>
        </p:nvSpPr>
        <p:spPr>
          <a:xfrm>
            <a:off x="876301" y="819149"/>
            <a:ext cx="2628899" cy="4191001"/>
          </a:xfrm>
          <a:prstGeom prst="rect">
            <a:avLst/>
          </a:prstGeom>
        </p:spPr>
        <p:txBody>
          <a:bodyPr lIns="45720" tIns="0" rIns="45720">
            <a:normAutofit/>
          </a:bodyPr>
          <a:lstStyle>
            <a:lvl1pPr marL="231458" indent="-231458" algn="l" defTabSz="617220" rtl="0" eaLnBrk="1" latinLnBrk="0" hangingPunct="1">
              <a:spcBef>
                <a:spcPct val="20000"/>
              </a:spcBef>
              <a:buFont typeface="Arial" pitchFamily="34" charset="0"/>
              <a:buChar char="•"/>
              <a:defRPr sz="2160" kern="1200">
                <a:solidFill>
                  <a:schemeClr val="tx1"/>
                </a:solidFill>
                <a:latin typeface="+mn-lt"/>
                <a:ea typeface="+mn-ea"/>
                <a:cs typeface="+mn-cs"/>
              </a:defRPr>
            </a:lvl1pPr>
            <a:lvl2pPr marL="501492" indent="-192882" algn="l" defTabSz="617220" rtl="0" eaLnBrk="1" latinLnBrk="0" hangingPunct="1">
              <a:spcBef>
                <a:spcPct val="20000"/>
              </a:spcBef>
              <a:buFont typeface="Arial" pitchFamily="34" charset="0"/>
              <a:buChar char="–"/>
              <a:defRPr sz="1890" kern="1200">
                <a:solidFill>
                  <a:schemeClr val="tx1"/>
                </a:solidFill>
                <a:latin typeface="+mn-lt"/>
                <a:ea typeface="+mn-ea"/>
                <a:cs typeface="+mn-cs"/>
              </a:defRPr>
            </a:lvl2pPr>
            <a:lvl3pPr marL="771525" indent="-154305" algn="l" defTabSz="617220" rtl="0" eaLnBrk="1" latinLnBrk="0" hangingPunct="1">
              <a:spcBef>
                <a:spcPct val="20000"/>
              </a:spcBef>
              <a:buFont typeface="Arial"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38874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69735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fontAlgn="auto">
              <a:spcAft>
                <a:spcPts val="0"/>
              </a:spcAft>
            </a:pPr>
            <a:r>
              <a:rPr lang="en-US" sz="1900" dirty="0"/>
              <a:t>The PER scope consists a conversion of </a:t>
            </a:r>
            <a:r>
              <a:rPr lang="en-US" sz="1900" dirty="0" err="1"/>
              <a:t>septics</a:t>
            </a:r>
            <a:r>
              <a:rPr lang="en-US" sz="1900" dirty="0"/>
              <a:t> to a collection system that terminates with a treatment facility </a:t>
            </a:r>
          </a:p>
          <a:p>
            <a:pPr fontAlgn="auto">
              <a:spcAft>
                <a:spcPts val="0"/>
              </a:spcAft>
            </a:pPr>
            <a:r>
              <a:rPr lang="en-US" sz="1900" dirty="0"/>
              <a:t>3 alternatives for wastewater treatment were considered:</a:t>
            </a:r>
          </a:p>
          <a:p>
            <a:pPr lvl="1" fontAlgn="auto">
              <a:spcAft>
                <a:spcPts val="0"/>
              </a:spcAft>
            </a:pPr>
            <a:r>
              <a:rPr lang="en-US" sz="1630" dirty="0"/>
              <a:t>Connect to City of Winnemucca Sewer</a:t>
            </a:r>
          </a:p>
          <a:p>
            <a:pPr lvl="1" fontAlgn="auto">
              <a:spcAft>
                <a:spcPts val="0"/>
              </a:spcAft>
            </a:pPr>
            <a:r>
              <a:rPr lang="en-US" sz="1630" dirty="0"/>
              <a:t>Construct a Mechanical WWTF</a:t>
            </a:r>
          </a:p>
          <a:p>
            <a:pPr lvl="1" fontAlgn="auto">
              <a:spcAft>
                <a:spcPts val="0"/>
              </a:spcAft>
            </a:pPr>
            <a:r>
              <a:rPr lang="en-US" sz="1630" dirty="0"/>
              <a:t>Construct WW Treatment Ponds</a:t>
            </a:r>
            <a:endParaRPr lang="en-US" sz="1900" dirty="0"/>
          </a:p>
          <a:p>
            <a:pPr marL="0" indent="0" fontAlgn="auto">
              <a:spcAft>
                <a:spcPts val="0"/>
              </a:spcAft>
              <a:buNone/>
            </a:pPr>
            <a:endParaRPr lang="en-US" sz="1900" b="1" dirty="0"/>
          </a:p>
          <a:p>
            <a:pPr marL="0" indent="0" fontAlgn="auto">
              <a:spcAft>
                <a:spcPts val="0"/>
              </a:spcAft>
              <a:buFont typeface="Arial" pitchFamily="34" charset="0"/>
              <a:buNone/>
            </a:pPr>
            <a:endParaRPr lang="en-US" sz="1900" dirty="0"/>
          </a:p>
        </p:txBody>
      </p:sp>
    </p:spTree>
    <p:extLst>
      <p:ext uri="{BB962C8B-B14F-4D97-AF65-F5344CB8AC3E}">
        <p14:creationId xmlns:p14="http://schemas.microsoft.com/office/powerpoint/2010/main" val="192203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259AC-56EB-48E3-895D-436BEEA21FF8}"/>
              </a:ext>
            </a:extLst>
          </p:cNvPr>
          <p:cNvSpPr>
            <a:spLocks noGrp="1"/>
          </p:cNvSpPr>
          <p:nvPr>
            <p:ph type="title"/>
          </p:nvPr>
        </p:nvSpPr>
        <p:spPr/>
        <p:txBody>
          <a:bodyPr/>
          <a:lstStyle/>
          <a:p>
            <a:r>
              <a:rPr lang="en-US" dirty="0"/>
              <a:t>Alternative 1 – Connect to Winnemucca Sewer</a:t>
            </a:r>
          </a:p>
        </p:txBody>
      </p:sp>
      <p:sp>
        <p:nvSpPr>
          <p:cNvPr id="6" name="Content Placeholder 5">
            <a:extLst>
              <a:ext uri="{FF2B5EF4-FFF2-40B4-BE49-F238E27FC236}">
                <a16:creationId xmlns:a16="http://schemas.microsoft.com/office/drawing/2014/main" id="{6726312A-9D29-4242-98AC-CA1D140FC2EE}"/>
              </a:ext>
            </a:extLst>
          </p:cNvPr>
          <p:cNvSpPr>
            <a:spLocks noGrp="1"/>
          </p:cNvSpPr>
          <p:nvPr>
            <p:ph sz="half" idx="2"/>
          </p:nvPr>
        </p:nvSpPr>
        <p:spPr>
          <a:xfrm>
            <a:off x="876301" y="819149"/>
            <a:ext cx="3771900" cy="4114801"/>
          </a:xfrm>
        </p:spPr>
        <p:txBody>
          <a:bodyPr tIns="0">
            <a:normAutofit fontScale="92500" lnSpcReduction="10000"/>
          </a:bodyPr>
          <a:lstStyle/>
          <a:p>
            <a:pPr marL="0" indent="0">
              <a:buNone/>
            </a:pPr>
            <a:r>
              <a:rPr lang="en-US" b="1" dirty="0"/>
              <a:t>System Parameters:</a:t>
            </a:r>
          </a:p>
          <a:p>
            <a:r>
              <a:rPr lang="en-US" dirty="0"/>
              <a:t>Collection system: 59,000 LF of gravity sewer; 6,300 LF of force main, and 3 lift stations within the project area </a:t>
            </a:r>
          </a:p>
          <a:p>
            <a:r>
              <a:rPr lang="en-US" dirty="0"/>
              <a:t>An additional 15,800 LF of force main to convey the wastewater to the city connection point </a:t>
            </a:r>
          </a:p>
          <a:p>
            <a:r>
              <a:rPr lang="en-US" dirty="0"/>
              <a:t>1,900 LF of 15” gravity sewer to be constructed within the city boundary to provide sufficient capacity-  limits future expansion</a:t>
            </a:r>
          </a:p>
          <a:p>
            <a:endParaRPr lang="en-US" sz="400" dirty="0"/>
          </a:p>
          <a:p>
            <a:pPr marL="0" indent="0">
              <a:buNone/>
            </a:pPr>
            <a:r>
              <a:rPr lang="en-US" b="1" dirty="0"/>
              <a:t>Cost Estimates:</a:t>
            </a:r>
          </a:p>
          <a:p>
            <a:r>
              <a:rPr lang="en-US" dirty="0"/>
              <a:t>Capital </a:t>
            </a:r>
            <a:r>
              <a:rPr lang="en-US" sz="1400" dirty="0"/>
              <a:t>=</a:t>
            </a:r>
            <a:r>
              <a:rPr lang="en-US" dirty="0"/>
              <a:t> $28.7 million</a:t>
            </a:r>
          </a:p>
          <a:p>
            <a:r>
              <a:rPr lang="en-US" dirty="0"/>
              <a:t>Annual O&amp;M = $769,300</a:t>
            </a:r>
          </a:p>
          <a:p>
            <a:pPr marL="0" indent="0">
              <a:buNone/>
            </a:pPr>
            <a:endParaRPr lang="en-US" sz="300" dirty="0"/>
          </a:p>
          <a:p>
            <a:pPr marL="0" indent="0">
              <a:buNone/>
            </a:pPr>
            <a:r>
              <a:rPr lang="en-US" sz="1300" b="1" dirty="0"/>
              <a:t>*Capital cost includes connection fees due to the</a:t>
            </a:r>
          </a:p>
          <a:p>
            <a:pPr marL="0" indent="0">
              <a:buNone/>
            </a:pPr>
            <a:r>
              <a:rPr lang="en-US" sz="1300" b="1" dirty="0"/>
              <a:t>  City of Winnemucca; O&amp;M $0.007/gal treated</a:t>
            </a:r>
          </a:p>
          <a:p>
            <a:pPr marL="0" indent="0">
              <a:buNone/>
            </a:pPr>
            <a:r>
              <a:rPr lang="en-US" sz="1300" b="1" dirty="0"/>
              <a:t>**Grass Valley residents will have connection and usage fees at 1.5 times the rate of users within the city limits</a:t>
            </a:r>
          </a:p>
          <a:p>
            <a:pPr marL="0" indent="0">
              <a:buNone/>
            </a:pPr>
            <a:endParaRPr lang="en-US" sz="1300" b="1" dirty="0"/>
          </a:p>
          <a:p>
            <a:pPr marL="0" indent="0">
              <a:buNone/>
            </a:pPr>
            <a:endParaRPr lang="en-US" dirty="0"/>
          </a:p>
          <a:p>
            <a:endParaRPr lang="en-US" b="1" dirty="0"/>
          </a:p>
          <a:p>
            <a:pPr marL="0" indent="0">
              <a:buNone/>
            </a:pPr>
            <a:endParaRPr lang="en-US" dirty="0"/>
          </a:p>
        </p:txBody>
      </p:sp>
      <p:pic>
        <p:nvPicPr>
          <p:cNvPr id="3" name="Picture 2">
            <a:extLst>
              <a:ext uri="{FF2B5EF4-FFF2-40B4-BE49-F238E27FC236}">
                <a16:creationId xmlns:a16="http://schemas.microsoft.com/office/drawing/2014/main" id="{E6FF3136-0DDC-49E0-98D5-7621EACE60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8201" y="802618"/>
            <a:ext cx="3948953" cy="3740579"/>
          </a:xfrm>
          <a:prstGeom prst="rect">
            <a:avLst/>
          </a:prstGeom>
          <a:ln w="12700">
            <a:solidFill>
              <a:schemeClr val="tx1"/>
            </a:solidFill>
          </a:ln>
        </p:spPr>
      </p:pic>
    </p:spTree>
    <p:extLst>
      <p:ext uri="{BB962C8B-B14F-4D97-AF65-F5344CB8AC3E}">
        <p14:creationId xmlns:p14="http://schemas.microsoft.com/office/powerpoint/2010/main" val="8339458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C1EF8F8D6C84E85F66F4C2B83CF52" ma:contentTypeVersion="12" ma:contentTypeDescription="Create a new document." ma:contentTypeScope="" ma:versionID="92e9baa609530f1e1370600549713d7d">
  <xsd:schema xmlns:xsd="http://www.w3.org/2001/XMLSchema" xmlns:xs="http://www.w3.org/2001/XMLSchema" xmlns:p="http://schemas.microsoft.com/office/2006/metadata/properties" xmlns:ns2="cc124449-af65-470b-a338-a5052d257ce4" xmlns:ns3="5ed0cf5f-b809-46c6-a03d-433614413e2a" targetNamespace="http://schemas.microsoft.com/office/2006/metadata/properties" ma:root="true" ma:fieldsID="fab8f2f8f0ec4db2afa50ddc33858c93" ns2:_="" ns3:_="">
    <xsd:import namespace="cc124449-af65-470b-a338-a5052d257ce4"/>
    <xsd:import namespace="5ed0cf5f-b809-46c6-a03d-433614413e2a"/>
    <xsd:element name="properties">
      <xsd:complexType>
        <xsd:sequence>
          <xsd:element name="documentManagement">
            <xsd:complexType>
              <xsd:all>
                <xsd:element ref="ns2:Notes0" minOccurs="0"/>
                <xsd:element ref="ns2:Category"/>
                <xsd:element ref="ns2:Add_x0027_l_x0020_Category" minOccurs="0"/>
                <xsd:element ref="ns2:Subcategory" minOccurs="0"/>
                <xsd:element ref="ns2:Document_x0020_Type"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24449-af65-470b-a338-a5052d257ce4" elementFormDefault="qualified">
    <xsd:import namespace="http://schemas.microsoft.com/office/2006/documentManagement/types"/>
    <xsd:import namespace="http://schemas.microsoft.com/office/infopath/2007/PartnerControls"/>
    <xsd:element name="Notes0" ma:index="1" nillable="true" ma:displayName="Notes" ma:description="File description" ma:internalName="Notes0">
      <xsd:simpleType>
        <xsd:restriction base="dms:Note"/>
      </xsd:simpleType>
    </xsd:element>
    <xsd:element name="Category" ma:index="2" ma:displayName="Category" ma:default="Office Standards" ma:description="Category that template belongs to" ma:format="Dropdown" ma:indexed="true" ma:internalName="Category">
      <xsd:simpleType>
        <xsd:restriction base="dms:Choice">
          <xsd:enumeration value="Office Standards"/>
          <xsd:enumeration value="Agreement Standards"/>
          <xsd:enumeration value="Bid Standards"/>
          <xsd:enumeration value="Construction Standards"/>
          <xsd:enumeration value="Design Standards"/>
          <xsd:enumeration value="Master Specifications"/>
          <xsd:enumeration value="Project Management"/>
          <xsd:enumeration value="QA QC"/>
          <xsd:enumeration value="Report Standards"/>
          <xsd:enumeration value="Project Management"/>
          <xsd:enumeration value="Survey Dept"/>
          <xsd:enumeration value="Water Rights"/>
        </xsd:restriction>
      </xsd:simpleType>
    </xsd:element>
    <xsd:element name="Add_x0027_l_x0020_Category" ma:index="3" nillable="true" ma:displayName="Add'l Category" ma:format="Dropdown" ma:internalName="Add_x0027_l_x0020_Category">
      <xsd:simpleType>
        <xsd:restriction base="dms:Choice">
          <xsd:enumeration value="Office Standards"/>
          <xsd:enumeration value="Agreement Standards"/>
          <xsd:enumeration value="Bid Standards"/>
          <xsd:enumeration value="Construction Standards"/>
          <xsd:enumeration value="Design Standards"/>
          <xsd:enumeration value="Master Specifications"/>
          <xsd:enumeration value="Project Management"/>
          <xsd:enumeration value="QA QC"/>
          <xsd:enumeration value="Report Standards"/>
          <xsd:enumeration value="Project Management"/>
          <xsd:enumeration value="Survey Dept"/>
          <xsd:enumeration value="Water Rights"/>
        </xsd:restriction>
      </xsd:simpleType>
    </xsd:element>
    <xsd:element name="Subcategory" ma:index="4" nillable="true" ma:displayName="Subcategory" ma:default="Master Service Agreement" ma:description="Subcategory for finer description of category." ma:format="Dropdown" ma:internalName="Subcategory">
      <xsd:complexType>
        <xsd:complexContent>
          <xsd:extension base="dms:MultiChoice">
            <xsd:sequence>
              <xsd:element name="Value" maxOccurs="unbounded" minOccurs="0" nillable="true">
                <xsd:simpleType>
                  <xsd:restriction base="dms:Choice">
                    <xsd:enumeration value="Master Service Agreement"/>
                    <xsd:enumeration value="Prime Agreement"/>
                    <xsd:enumeration value="Subconsultant Agreement"/>
                    <xsd:enumeration value="Construction Management"/>
                    <xsd:enumeration value="Construction Contracts"/>
                    <xsd:enumeration value="Construction Observation"/>
                    <xsd:enumeration value="Preconstruction"/>
                    <xsd:enumeration value="PM Scope/Fee"/>
                    <xsd:enumeration value="PM Contracts"/>
                    <xsd:enumeration value="PM PMP"/>
                    <xsd:enumeration value="PM QA/QC"/>
                    <xsd:enumeration value="PM Client Management"/>
                    <xsd:enumeration value="PM Ajera"/>
                    <xsd:enumeration value="Project Management"/>
                  </xsd:restriction>
                </xsd:simpleType>
              </xsd:element>
            </xsd:sequence>
          </xsd:extension>
        </xsd:complexContent>
      </xsd:complexType>
    </xsd:element>
    <xsd:element name="Document_x0020_Type" ma:index="5" nillable="true" ma:displayName="Document Type" ma:default="Template" ma:description="What type of document this is" ma:format="Dropdown" ma:internalName="Document_x0020_Type">
      <xsd:simpleType>
        <xsd:restriction base="dms:Choice">
          <xsd:enumeration value="Template"/>
          <xsd:enumeration value="Form"/>
          <xsd:enumeration value="Project Management"/>
          <xsd:enumeration value="Checklist"/>
        </xsd:restriction>
      </xsd:simpleType>
    </xsd:element>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d0cf5f-b809-46c6-a03d-433614413e2a"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124449-af65-470b-a338-a5052d257ce4">Template</Document_x0020_Type>
    <Subcategory xmlns="cc124449-af65-470b-a338-a5052d257ce4"/>
    <Category xmlns="cc124449-af65-470b-a338-a5052d257ce4">Office Standards</Category>
    <Notes0 xmlns="cc124449-af65-470b-a338-a5052d257ce4">PowerPoint template with Farr West colors and logos.  Updates to the layout (i.e. to change the date and the Client name to appear on all slides) can be done by going to View-&gt;Slide Master.  If you are creating the PowerPoint presentation itself, make sure that are in View-&gt;Normal.</Notes0>
    <Add_x0027_l_x0020_Category xmlns="cc124449-af65-470b-a338-a5052d257ce4">Report Standards</Add_x0027_l_x0020_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B1718-36ED-417E-968E-83B10E9BE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24449-af65-470b-a338-a5052d257ce4"/>
    <ds:schemaRef ds:uri="5ed0cf5f-b809-46c6-a03d-433614413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ED452-812E-4BDC-B833-BD0D8FAC537A}">
  <ds:schemaRefs>
    <ds:schemaRef ds:uri="http://schemas.microsoft.com/office/2006/metadata/properties"/>
    <ds:schemaRef ds:uri="http://schemas.microsoft.com/office/infopath/2007/PartnerControls"/>
    <ds:schemaRef ds:uri="cc124449-af65-470b-a338-a5052d257ce4"/>
    <ds:schemaRef ds:uri="5ed0cf5f-b809-46c6-a03d-433614413e2a"/>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CA824755-B756-4E22-823E-F68862789F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13413</TotalTime>
  <Words>1454</Words>
  <Application>Microsoft Office PowerPoint</Application>
  <PresentationFormat>On-screen Show (16:9)</PresentationFormat>
  <Paragraphs>243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Dutch801 Rm BT</vt:lpstr>
      <vt:lpstr>Times New Roman</vt:lpstr>
      <vt:lpstr>Custom Design</vt:lpstr>
      <vt:lpstr>Grass Valley Sewer PER Findings and Recommendations</vt:lpstr>
      <vt:lpstr>Preview</vt:lpstr>
      <vt:lpstr>Existing Facilities</vt:lpstr>
      <vt:lpstr>Completed Studies</vt:lpstr>
      <vt:lpstr>Need for the Project</vt:lpstr>
      <vt:lpstr>Need for the Project</vt:lpstr>
      <vt:lpstr>Need for the Project</vt:lpstr>
      <vt:lpstr>Grass Valley Project Area</vt:lpstr>
      <vt:lpstr>Alternative 1 – Connect to Winnemucca Sewer</vt:lpstr>
      <vt:lpstr>Alternative 2 – Construct Mechanical WWTF</vt:lpstr>
      <vt:lpstr>Alternative 3 – Construct Treatment Ponds</vt:lpstr>
      <vt:lpstr>Alternative Cost Analysis</vt:lpstr>
      <vt:lpstr>Non-Monetary Alternative Comparison</vt:lpstr>
      <vt:lpstr>Recommended Alternative</vt:lpstr>
      <vt:lpstr>Engineer’s Opinion of Probable Cost</vt:lpstr>
      <vt:lpstr>Budget Example</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Jorgensen</dc:creator>
  <cp:lastModifiedBy>David Pulley</cp:lastModifiedBy>
  <cp:revision>466</cp:revision>
  <cp:lastPrinted>2022-08-16T22:40:54Z</cp:lastPrinted>
  <dcterms:created xsi:type="dcterms:W3CDTF">2008-11-12T03:49:44Z</dcterms:created>
  <dcterms:modified xsi:type="dcterms:W3CDTF">2022-08-29T17:44:08Z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0x010100E60C1EF8F8D6C84E85F66F4C2B83CF52</vt:lpwstr>
  </property>
</Properties>
</file>